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1" r:id="rId4"/>
    <p:sldId id="258"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78" r:id="rId21"/>
    <p:sldId id="279"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25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CFF6"/>
    <a:srgbClr val="F5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0" d="100"/>
          <a:sy n="50" d="100"/>
        </p:scale>
        <p:origin x="92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79A885D7-BDB1-4C92-B1ED-948D5D0AE777}" type="datetimeFigureOut">
              <a:rPr lang="en-IN" smtClean="0"/>
              <a:t>29-03-2023</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5A2D0DB4-713F-4EE8-A50C-3E0299BBC548}" type="slidenum">
              <a:rPr lang="en-IN" smtClean="0"/>
              <a:t>‹#›</a:t>
            </a:fld>
            <a:endParaRPr lang="en-IN"/>
          </a:p>
        </p:txBody>
      </p:sp>
    </p:spTree>
    <p:extLst>
      <p:ext uri="{BB962C8B-B14F-4D97-AF65-F5344CB8AC3E}">
        <p14:creationId xmlns:p14="http://schemas.microsoft.com/office/powerpoint/2010/main" val="234389441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A885D7-BDB1-4C92-B1ED-948D5D0AE777}" type="datetimeFigureOut">
              <a:rPr lang="en-IN" smtClean="0"/>
              <a:t>29-03-2023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1580344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A885D7-BDB1-4C92-B1ED-948D5D0AE777}" type="datetimeFigureOut">
              <a:rPr lang="en-IN" smtClean="0"/>
              <a:t>29-03-2023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409423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A885D7-BDB1-4C92-B1ED-948D5D0AE777}" type="datetimeFigureOut">
              <a:rPr lang="en-IN" smtClean="0"/>
              <a:t>29-03-2023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3165140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79A885D7-BDB1-4C92-B1ED-948D5D0AE777}" type="datetimeFigureOut">
              <a:rPr lang="en-IN" smtClean="0"/>
              <a:t>29-03-2023</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421975372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A885D7-BDB1-4C92-B1ED-948D5D0AE777}" type="datetimeFigureOut">
              <a:rPr lang="en-IN" smtClean="0"/>
              <a:t>29-03-2023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363224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A885D7-BDB1-4C92-B1ED-948D5D0AE777}" type="datetimeFigureOut">
              <a:rPr lang="en-IN" smtClean="0"/>
              <a:t>29-03-2023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152645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A885D7-BDB1-4C92-B1ED-948D5D0AE777}" type="datetimeFigureOut">
              <a:rPr lang="en-IN" smtClean="0"/>
              <a:t>29-03-2023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115465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85D7-BDB1-4C92-B1ED-948D5D0AE777}" type="datetimeFigureOut">
              <a:rPr lang="en-IN" smtClean="0"/>
              <a:t>29-03-2023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4113200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9A885D7-BDB1-4C92-B1ED-948D5D0AE777}" type="datetimeFigureOut">
              <a:rPr lang="en-IN" smtClean="0"/>
              <a:t>29-03-2023</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5A2D0DB4-713F-4EE8-A50C-3E0299BBC548}"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484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79A885D7-BDB1-4C92-B1ED-948D5D0AE777}" type="datetimeFigureOut">
              <a:rPr lang="en-IN" smtClean="0"/>
              <a:t>29-03-2023</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5A2D0DB4-713F-4EE8-A50C-3E0299BBC548}"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24516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79A885D7-BDB1-4C92-B1ED-948D5D0AE777}" type="datetimeFigureOut">
              <a:rPr lang="en-IN" smtClean="0"/>
              <a:t>29-03-2023</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5A2D0DB4-713F-4EE8-A50C-3E0299BBC548}" type="slidenum">
              <a:rPr lang="en-IN" smtClean="0"/>
              <a:t>‹#›</a:t>
            </a:fld>
            <a:endParaRPr lang="en-IN"/>
          </a:p>
        </p:txBody>
      </p:sp>
    </p:spTree>
    <p:extLst>
      <p:ext uri="{BB962C8B-B14F-4D97-AF65-F5344CB8AC3E}">
        <p14:creationId xmlns:p14="http://schemas.microsoft.com/office/powerpoint/2010/main" val="422823442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5C7CF-97A0-4110-AE05-3C489CF3EA4F}"/>
              </a:ext>
            </a:extLst>
          </p:cNvPr>
          <p:cNvSpPr>
            <a:spLocks noGrp="1"/>
          </p:cNvSpPr>
          <p:nvPr>
            <p:ph type="ctrTitle"/>
          </p:nvPr>
        </p:nvSpPr>
        <p:spPr/>
        <p:txBody>
          <a:bodyPr/>
          <a:lstStyle/>
          <a:p>
            <a:r>
              <a:rPr lang="en-IN" dirty="0"/>
              <a:t>SRM Connect</a:t>
            </a:r>
          </a:p>
        </p:txBody>
      </p:sp>
      <p:sp>
        <p:nvSpPr>
          <p:cNvPr id="3" name="Subtitle 2">
            <a:extLst>
              <a:ext uri="{FF2B5EF4-FFF2-40B4-BE49-F238E27FC236}">
                <a16:creationId xmlns:a16="http://schemas.microsoft.com/office/drawing/2014/main" id="{DD78D8DC-BB68-4831-9D88-97ABF789CD77}"/>
              </a:ext>
            </a:extLst>
          </p:cNvPr>
          <p:cNvSpPr>
            <a:spLocks noGrp="1"/>
          </p:cNvSpPr>
          <p:nvPr>
            <p:ph type="subTitle" idx="1"/>
          </p:nvPr>
        </p:nvSpPr>
        <p:spPr>
          <a:xfrm>
            <a:off x="1562100" y="4682062"/>
            <a:ext cx="9070848" cy="732901"/>
          </a:xfrm>
        </p:spPr>
        <p:txBody>
          <a:bodyPr>
            <a:normAutofit/>
          </a:bodyPr>
          <a:lstStyle/>
          <a:p>
            <a:r>
              <a:rPr lang="en-IN" dirty="0"/>
              <a:t>RA2011003010060-Anant Dev Kapoor</a:t>
            </a:r>
          </a:p>
        </p:txBody>
      </p:sp>
    </p:spTree>
    <p:extLst>
      <p:ext uri="{BB962C8B-B14F-4D97-AF65-F5344CB8AC3E}">
        <p14:creationId xmlns:p14="http://schemas.microsoft.com/office/powerpoint/2010/main" val="1474721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CDC0-F821-492E-BA35-6A420438C1D8}"/>
              </a:ext>
            </a:extLst>
          </p:cNvPr>
          <p:cNvSpPr>
            <a:spLocks noGrp="1"/>
          </p:cNvSpPr>
          <p:nvPr>
            <p:ph type="title"/>
          </p:nvPr>
        </p:nvSpPr>
        <p:spPr/>
        <p:txBody>
          <a:bodyPr/>
          <a:lstStyle/>
          <a:p>
            <a:r>
              <a:rPr lang="en-IN" dirty="0"/>
              <a:t>Project Scope </a:t>
            </a:r>
          </a:p>
        </p:txBody>
      </p:sp>
      <p:graphicFrame>
        <p:nvGraphicFramePr>
          <p:cNvPr id="5" name="Content Placeholder 4">
            <a:extLst>
              <a:ext uri="{FF2B5EF4-FFF2-40B4-BE49-F238E27FC236}">
                <a16:creationId xmlns:a16="http://schemas.microsoft.com/office/drawing/2014/main" id="{FF9026A2-4C56-469D-8EF4-5EF4A7300955}"/>
              </a:ext>
            </a:extLst>
          </p:cNvPr>
          <p:cNvGraphicFramePr>
            <a:graphicFrameLocks noGrp="1"/>
          </p:cNvGraphicFramePr>
          <p:nvPr>
            <p:ph idx="1"/>
            <p:extLst>
              <p:ext uri="{D42A27DB-BD31-4B8C-83A1-F6EECF244321}">
                <p14:modId xmlns:p14="http://schemas.microsoft.com/office/powerpoint/2010/main" val="4172028326"/>
              </p:ext>
            </p:extLst>
          </p:nvPr>
        </p:nvGraphicFramePr>
        <p:xfrm>
          <a:off x="1066800" y="2103438"/>
          <a:ext cx="10058400" cy="3821112"/>
        </p:xfrm>
        <a:graphic>
          <a:graphicData uri="http://schemas.openxmlformats.org/drawingml/2006/table">
            <a:tbl>
              <a:tblPr firstRow="1" firstCol="1" bandRow="1">
                <a:tableStyleId>{5C22544A-7EE6-4342-B048-85BDC9FD1C3A}</a:tableStyleId>
              </a:tblPr>
              <a:tblGrid>
                <a:gridCol w="1543050">
                  <a:extLst>
                    <a:ext uri="{9D8B030D-6E8A-4147-A177-3AD203B41FA5}">
                      <a16:colId xmlns:a16="http://schemas.microsoft.com/office/drawing/2014/main" val="1242133219"/>
                    </a:ext>
                  </a:extLst>
                </a:gridCol>
                <a:gridCol w="5162550">
                  <a:extLst>
                    <a:ext uri="{9D8B030D-6E8A-4147-A177-3AD203B41FA5}">
                      <a16:colId xmlns:a16="http://schemas.microsoft.com/office/drawing/2014/main" val="467077695"/>
                    </a:ext>
                  </a:extLst>
                </a:gridCol>
                <a:gridCol w="3352800">
                  <a:extLst>
                    <a:ext uri="{9D8B030D-6E8A-4147-A177-3AD203B41FA5}">
                      <a16:colId xmlns:a16="http://schemas.microsoft.com/office/drawing/2014/main" val="3042649413"/>
                    </a:ext>
                  </a:extLst>
                </a:gridCol>
              </a:tblGrid>
              <a:tr h="394189">
                <a:tc>
                  <a:txBody>
                    <a:bodyPr/>
                    <a:lstStyle/>
                    <a:p>
                      <a:pPr algn="l" fontAlgn="t">
                        <a:lnSpc>
                          <a:spcPct val="107000"/>
                        </a:lnSpc>
                        <a:spcBef>
                          <a:spcPts val="0"/>
                        </a:spcBef>
                        <a:spcAft>
                          <a:spcPts val="800"/>
                        </a:spcAft>
                      </a:pPr>
                      <a:r>
                        <a:rPr lang="en-IN" sz="1200" u="none" strike="noStrike">
                          <a:effectLst/>
                        </a:rPr>
                        <a:t>S.No</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Activities In Scope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Activities Out of Scope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04807312"/>
                  </a:ext>
                </a:extLst>
              </a:tr>
              <a:tr h="362353">
                <a:tc>
                  <a:txBody>
                    <a:bodyPr/>
                    <a:lstStyle/>
                    <a:p>
                      <a:pPr algn="l" fontAlgn="t">
                        <a:lnSpc>
                          <a:spcPct val="107000"/>
                        </a:lnSpc>
                        <a:spcBef>
                          <a:spcPts val="0"/>
                        </a:spcBef>
                        <a:spcAft>
                          <a:spcPts val="800"/>
                        </a:spcAft>
                      </a:pPr>
                      <a:r>
                        <a:rPr lang="en-IN" sz="1100" u="none" strike="noStrike">
                          <a:effectLst/>
                        </a:rPr>
                        <a:t>1</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develop requirements document</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coordinate with college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964962532"/>
                  </a:ext>
                </a:extLst>
              </a:tr>
              <a:tr h="362353">
                <a:tc>
                  <a:txBody>
                    <a:bodyPr/>
                    <a:lstStyle/>
                    <a:p>
                      <a:pPr algn="l" fontAlgn="t">
                        <a:lnSpc>
                          <a:spcPct val="107000"/>
                        </a:lnSpc>
                        <a:spcBef>
                          <a:spcPts val="0"/>
                        </a:spcBef>
                        <a:spcAft>
                          <a:spcPts val="800"/>
                        </a:spcAft>
                      </a:pPr>
                      <a:r>
                        <a:rPr lang="en-IN" sz="1100" u="none" strike="noStrike">
                          <a:effectLst/>
                        </a:rPr>
                        <a:t>2</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develop backend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making it a channel for formal communication</a:t>
                      </a:r>
                      <a:endParaRPr lang="en-US"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470574782"/>
                  </a:ext>
                </a:extLst>
              </a:tr>
              <a:tr h="362353">
                <a:tc>
                  <a:txBody>
                    <a:bodyPr/>
                    <a:lstStyle/>
                    <a:p>
                      <a:pPr algn="l" fontAlgn="t">
                        <a:lnSpc>
                          <a:spcPct val="107000"/>
                        </a:lnSpc>
                        <a:spcBef>
                          <a:spcPts val="0"/>
                        </a:spcBef>
                        <a:spcAft>
                          <a:spcPts val="800"/>
                        </a:spcAft>
                      </a:pPr>
                      <a:r>
                        <a:rPr lang="en-IN" sz="1100" u="none" strike="noStrike">
                          <a:effectLst/>
                        </a:rPr>
                        <a:t>3</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develop frontend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looking for funding</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035294566"/>
                  </a:ext>
                </a:extLst>
              </a:tr>
              <a:tr h="584966">
                <a:tc>
                  <a:txBody>
                    <a:bodyPr/>
                    <a:lstStyle/>
                    <a:p>
                      <a:pPr algn="l" fontAlgn="t">
                        <a:lnSpc>
                          <a:spcPct val="107000"/>
                        </a:lnSpc>
                        <a:spcBef>
                          <a:spcPts val="0"/>
                        </a:spcBef>
                        <a:spcAft>
                          <a:spcPts val="800"/>
                        </a:spcAft>
                      </a:pPr>
                      <a:r>
                        <a:rPr lang="en-IN" sz="1100" u="none" strike="noStrike">
                          <a:effectLst/>
                        </a:rPr>
                        <a:t>4</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test backend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0"/>
                        </a:spcAft>
                      </a:pP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861526064"/>
                  </a:ext>
                </a:extLst>
              </a:tr>
              <a:tr h="584966">
                <a:tc>
                  <a:txBody>
                    <a:bodyPr/>
                    <a:lstStyle/>
                    <a:p>
                      <a:pPr algn="l" fontAlgn="t">
                        <a:lnSpc>
                          <a:spcPct val="107000"/>
                        </a:lnSpc>
                        <a:spcBef>
                          <a:spcPts val="0"/>
                        </a:spcBef>
                        <a:spcAft>
                          <a:spcPts val="800"/>
                        </a:spcAft>
                      </a:pPr>
                      <a:r>
                        <a:rPr lang="en-IN" sz="1100" u="none" strike="noStrike">
                          <a:effectLst/>
                        </a:rPr>
                        <a:t>5</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test frontend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0"/>
                        </a:spcAft>
                      </a:pP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164450442"/>
                  </a:ext>
                </a:extLst>
              </a:tr>
              <a:tr h="584966">
                <a:tc>
                  <a:txBody>
                    <a:bodyPr/>
                    <a:lstStyle/>
                    <a:p>
                      <a:pPr algn="l" fontAlgn="t">
                        <a:lnSpc>
                          <a:spcPct val="107000"/>
                        </a:lnSpc>
                        <a:spcBef>
                          <a:spcPts val="0"/>
                        </a:spcBef>
                        <a:spcAft>
                          <a:spcPts val="800"/>
                        </a:spcAft>
                      </a:pPr>
                      <a:r>
                        <a:rPr lang="en-IN" sz="1100" u="none" strike="noStrike">
                          <a:effectLst/>
                        </a:rPr>
                        <a:t>6</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coordinate with various clubs</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0"/>
                        </a:spcAft>
                      </a:pP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814806842"/>
                  </a:ext>
                </a:extLst>
              </a:tr>
              <a:tr h="584966">
                <a:tc>
                  <a:txBody>
                    <a:bodyPr/>
                    <a:lstStyle/>
                    <a:p>
                      <a:pPr algn="l" fontAlgn="t">
                        <a:lnSpc>
                          <a:spcPct val="107000"/>
                        </a:lnSpc>
                        <a:spcBef>
                          <a:spcPts val="0"/>
                        </a:spcBef>
                        <a:spcAft>
                          <a:spcPts val="800"/>
                        </a:spcAft>
                      </a:pPr>
                      <a:r>
                        <a:rPr lang="en-IN" sz="1100" u="none" strike="noStrike">
                          <a:effectLst/>
                        </a:rPr>
                        <a:t>7</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UI design</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0"/>
                        </a:spcAft>
                      </a:pPr>
                      <a:endParaRPr lang="en-IN" sz="18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610627317"/>
                  </a:ext>
                </a:extLst>
              </a:tr>
            </a:tbl>
          </a:graphicData>
        </a:graphic>
      </p:graphicFrame>
    </p:spTree>
    <p:extLst>
      <p:ext uri="{BB962C8B-B14F-4D97-AF65-F5344CB8AC3E}">
        <p14:creationId xmlns:p14="http://schemas.microsoft.com/office/powerpoint/2010/main" val="298402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D6B7-9455-47FD-889D-5557D63B6D5C}"/>
              </a:ext>
            </a:extLst>
          </p:cNvPr>
          <p:cNvSpPr>
            <a:spLocks noGrp="1"/>
          </p:cNvSpPr>
          <p:nvPr>
            <p:ph type="title"/>
          </p:nvPr>
        </p:nvSpPr>
        <p:spPr/>
        <p:txBody>
          <a:bodyPr/>
          <a:lstStyle/>
          <a:p>
            <a:r>
              <a:rPr lang="en-IN"/>
              <a:t>Epics </a:t>
            </a:r>
            <a:endParaRPr lang="en-IN" dirty="0"/>
          </a:p>
        </p:txBody>
      </p:sp>
      <p:graphicFrame>
        <p:nvGraphicFramePr>
          <p:cNvPr id="5" name="Content Placeholder 4">
            <a:extLst>
              <a:ext uri="{FF2B5EF4-FFF2-40B4-BE49-F238E27FC236}">
                <a16:creationId xmlns:a16="http://schemas.microsoft.com/office/drawing/2014/main" id="{0BB5CA29-979A-4C34-BB9A-E173240B71AC}"/>
              </a:ext>
            </a:extLst>
          </p:cNvPr>
          <p:cNvGraphicFramePr>
            <a:graphicFrameLocks noGrp="1"/>
          </p:cNvGraphicFramePr>
          <p:nvPr>
            <p:ph idx="1"/>
            <p:extLst>
              <p:ext uri="{D42A27DB-BD31-4B8C-83A1-F6EECF244321}">
                <p14:modId xmlns:p14="http://schemas.microsoft.com/office/powerpoint/2010/main" val="1660182769"/>
              </p:ext>
            </p:extLst>
          </p:nvPr>
        </p:nvGraphicFramePr>
        <p:xfrm>
          <a:off x="1066800" y="2103437"/>
          <a:ext cx="10058400" cy="2135188"/>
        </p:xfrm>
        <a:graphic>
          <a:graphicData uri="http://schemas.openxmlformats.org/drawingml/2006/table">
            <a:tbl>
              <a:tblPr firstRow="1" firstCol="1" bandRow="1">
                <a:tableStyleId>{5C22544A-7EE6-4342-B048-85BDC9FD1C3A}</a:tableStyleId>
              </a:tblPr>
              <a:tblGrid>
                <a:gridCol w="5029200">
                  <a:extLst>
                    <a:ext uri="{9D8B030D-6E8A-4147-A177-3AD203B41FA5}">
                      <a16:colId xmlns:a16="http://schemas.microsoft.com/office/drawing/2014/main" val="1716491794"/>
                    </a:ext>
                  </a:extLst>
                </a:gridCol>
                <a:gridCol w="5029200">
                  <a:extLst>
                    <a:ext uri="{9D8B030D-6E8A-4147-A177-3AD203B41FA5}">
                      <a16:colId xmlns:a16="http://schemas.microsoft.com/office/drawing/2014/main" val="2352026378"/>
                    </a:ext>
                  </a:extLst>
                </a:gridCol>
              </a:tblGrid>
              <a:tr h="533797">
                <a:tc>
                  <a:txBody>
                    <a:bodyPr/>
                    <a:lstStyle/>
                    <a:p>
                      <a:pPr algn="l" fontAlgn="t">
                        <a:lnSpc>
                          <a:spcPct val="107000"/>
                        </a:lnSpc>
                        <a:spcBef>
                          <a:spcPts val="0"/>
                        </a:spcBef>
                        <a:spcAft>
                          <a:spcPts val="800"/>
                        </a:spcAft>
                      </a:pPr>
                      <a:r>
                        <a:rPr lang="en-IN" sz="1200" u="none" strike="noStrike">
                          <a:effectLst/>
                        </a:rPr>
                        <a:t>Epic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Epic Description</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169877224"/>
                  </a:ext>
                </a:extLst>
              </a:tr>
              <a:tr h="533797">
                <a:tc>
                  <a:txBody>
                    <a:bodyPr/>
                    <a:lstStyle/>
                    <a:p>
                      <a:pPr algn="l" fontAlgn="t">
                        <a:lnSpc>
                          <a:spcPct val="107000"/>
                        </a:lnSpc>
                        <a:spcBef>
                          <a:spcPts val="0"/>
                        </a:spcBef>
                        <a:spcAft>
                          <a:spcPts val="800"/>
                        </a:spcAft>
                      </a:pPr>
                      <a:r>
                        <a:rPr lang="en-IN" sz="1200" u="none" strike="noStrike">
                          <a:effectLst/>
                        </a:rPr>
                        <a:t>E1</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Data Analysis</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987616942"/>
                  </a:ext>
                </a:extLst>
              </a:tr>
              <a:tr h="533797">
                <a:tc>
                  <a:txBody>
                    <a:bodyPr/>
                    <a:lstStyle/>
                    <a:p>
                      <a:pPr algn="l" fontAlgn="t">
                        <a:lnSpc>
                          <a:spcPct val="107000"/>
                        </a:lnSpc>
                        <a:spcBef>
                          <a:spcPts val="0"/>
                        </a:spcBef>
                        <a:spcAft>
                          <a:spcPts val="800"/>
                        </a:spcAft>
                      </a:pPr>
                      <a:r>
                        <a:rPr lang="en-IN" sz="1200" u="none" strike="noStrike">
                          <a:effectLst/>
                        </a:rPr>
                        <a:t>E2</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200" u="none" strike="noStrike">
                          <a:effectLst/>
                        </a:rPr>
                        <a:t>Display Projects on client side</a:t>
                      </a:r>
                      <a:endParaRPr lang="en-US"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081883712"/>
                  </a:ext>
                </a:extLst>
              </a:tr>
              <a:tr h="533797">
                <a:tc>
                  <a:txBody>
                    <a:bodyPr/>
                    <a:lstStyle/>
                    <a:p>
                      <a:pPr algn="l" fontAlgn="t">
                        <a:lnSpc>
                          <a:spcPct val="107000"/>
                        </a:lnSpc>
                        <a:spcBef>
                          <a:spcPts val="0"/>
                        </a:spcBef>
                        <a:spcAft>
                          <a:spcPts val="800"/>
                        </a:spcAft>
                      </a:pPr>
                      <a:r>
                        <a:rPr lang="en-IN" sz="1200" u="none" strike="noStrike">
                          <a:effectLst/>
                        </a:rPr>
                        <a:t>E3</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Chat on client side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699156312"/>
                  </a:ext>
                </a:extLst>
              </a:tr>
            </a:tbl>
          </a:graphicData>
        </a:graphic>
      </p:graphicFrame>
    </p:spTree>
    <p:extLst>
      <p:ext uri="{BB962C8B-B14F-4D97-AF65-F5344CB8AC3E}">
        <p14:creationId xmlns:p14="http://schemas.microsoft.com/office/powerpoint/2010/main" val="245604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3FF7-1C34-432D-9A6F-490F641A5897}"/>
              </a:ext>
            </a:extLst>
          </p:cNvPr>
          <p:cNvSpPr>
            <a:spLocks noGrp="1"/>
          </p:cNvSpPr>
          <p:nvPr>
            <p:ph type="title"/>
          </p:nvPr>
        </p:nvSpPr>
        <p:spPr/>
        <p:txBody>
          <a:bodyPr/>
          <a:lstStyle/>
          <a:p>
            <a:r>
              <a:rPr lang="en-IN" dirty="0"/>
              <a:t>Functional Requirements </a:t>
            </a:r>
          </a:p>
        </p:txBody>
      </p:sp>
      <p:graphicFrame>
        <p:nvGraphicFramePr>
          <p:cNvPr id="5" name="Content Placeholder 4">
            <a:extLst>
              <a:ext uri="{FF2B5EF4-FFF2-40B4-BE49-F238E27FC236}">
                <a16:creationId xmlns:a16="http://schemas.microsoft.com/office/drawing/2014/main" id="{549E45CF-75E2-407E-A462-B9E69C12330E}"/>
              </a:ext>
            </a:extLst>
          </p:cNvPr>
          <p:cNvGraphicFramePr>
            <a:graphicFrameLocks noGrp="1"/>
          </p:cNvGraphicFramePr>
          <p:nvPr>
            <p:ph idx="1"/>
            <p:extLst>
              <p:ext uri="{D42A27DB-BD31-4B8C-83A1-F6EECF244321}">
                <p14:modId xmlns:p14="http://schemas.microsoft.com/office/powerpoint/2010/main" val="2681787963"/>
              </p:ext>
            </p:extLst>
          </p:nvPr>
        </p:nvGraphicFramePr>
        <p:xfrm>
          <a:off x="1066800" y="2103438"/>
          <a:ext cx="10058400" cy="3001961"/>
        </p:xfrm>
        <a:graphic>
          <a:graphicData uri="http://schemas.openxmlformats.org/drawingml/2006/table">
            <a:tbl>
              <a:tblPr firstRow="1" firstCol="1" bandRow="1">
                <a:tableStyleId>{5C22544A-7EE6-4342-B048-85BDC9FD1C3A}</a:tableStyleId>
              </a:tblPr>
              <a:tblGrid>
                <a:gridCol w="2011680">
                  <a:extLst>
                    <a:ext uri="{9D8B030D-6E8A-4147-A177-3AD203B41FA5}">
                      <a16:colId xmlns:a16="http://schemas.microsoft.com/office/drawing/2014/main" val="1341228950"/>
                    </a:ext>
                  </a:extLst>
                </a:gridCol>
                <a:gridCol w="2011680">
                  <a:extLst>
                    <a:ext uri="{9D8B030D-6E8A-4147-A177-3AD203B41FA5}">
                      <a16:colId xmlns:a16="http://schemas.microsoft.com/office/drawing/2014/main" val="3944423942"/>
                    </a:ext>
                  </a:extLst>
                </a:gridCol>
                <a:gridCol w="2011680">
                  <a:extLst>
                    <a:ext uri="{9D8B030D-6E8A-4147-A177-3AD203B41FA5}">
                      <a16:colId xmlns:a16="http://schemas.microsoft.com/office/drawing/2014/main" val="45827216"/>
                    </a:ext>
                  </a:extLst>
                </a:gridCol>
                <a:gridCol w="2011680">
                  <a:extLst>
                    <a:ext uri="{9D8B030D-6E8A-4147-A177-3AD203B41FA5}">
                      <a16:colId xmlns:a16="http://schemas.microsoft.com/office/drawing/2014/main" val="2366962940"/>
                    </a:ext>
                  </a:extLst>
                </a:gridCol>
                <a:gridCol w="2011680">
                  <a:extLst>
                    <a:ext uri="{9D8B030D-6E8A-4147-A177-3AD203B41FA5}">
                      <a16:colId xmlns:a16="http://schemas.microsoft.com/office/drawing/2014/main" val="2309701850"/>
                    </a:ext>
                  </a:extLst>
                </a:gridCol>
              </a:tblGrid>
              <a:tr h="413893">
                <a:tc>
                  <a:txBody>
                    <a:bodyPr/>
                    <a:lstStyle/>
                    <a:p>
                      <a:pPr algn="l" fontAlgn="t">
                        <a:lnSpc>
                          <a:spcPct val="107000"/>
                        </a:lnSpc>
                        <a:spcBef>
                          <a:spcPts val="0"/>
                        </a:spcBef>
                        <a:spcAft>
                          <a:spcPts val="800"/>
                        </a:spcAft>
                      </a:pPr>
                      <a:r>
                        <a:rPr lang="en-IN" sz="1100" u="none" strike="noStrike">
                          <a:effectLst/>
                        </a:rPr>
                        <a:t>Requirement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Requirement Specification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Department</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Name of Business User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Status</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086010798"/>
                  </a:ext>
                </a:extLst>
              </a:tr>
              <a:tr h="567992">
                <a:tc>
                  <a:txBody>
                    <a:bodyPr/>
                    <a:lstStyle/>
                    <a:p>
                      <a:pPr algn="l" fontAlgn="t">
                        <a:lnSpc>
                          <a:spcPct val="107000"/>
                        </a:lnSpc>
                        <a:spcBef>
                          <a:spcPts val="0"/>
                        </a:spcBef>
                        <a:spcAft>
                          <a:spcPts val="800"/>
                        </a:spcAft>
                      </a:pPr>
                      <a:r>
                        <a:rPr lang="en-IN" sz="1100" u="none" strike="noStrike">
                          <a:effectLst/>
                        </a:rPr>
                        <a:t>E1FR1</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As a user, I can share my personal projects</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Back End</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Back End Developer</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455813409"/>
                  </a:ext>
                </a:extLst>
              </a:tr>
              <a:tr h="567992">
                <a:tc>
                  <a:txBody>
                    <a:bodyPr/>
                    <a:lstStyle/>
                    <a:p>
                      <a:pPr algn="l" fontAlgn="t">
                        <a:lnSpc>
                          <a:spcPct val="107000"/>
                        </a:lnSpc>
                        <a:spcBef>
                          <a:spcPts val="0"/>
                        </a:spcBef>
                        <a:spcAft>
                          <a:spcPts val="800"/>
                        </a:spcAft>
                      </a:pPr>
                      <a:r>
                        <a:rPr lang="en-IN" sz="1100" u="none" strike="noStrike">
                          <a:effectLst/>
                        </a:rPr>
                        <a:t>E1FR2</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As a User, I can follow my friends.</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Back End</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Back End Developer</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726947726"/>
                  </a:ext>
                </a:extLst>
              </a:tr>
              <a:tr h="726042">
                <a:tc>
                  <a:txBody>
                    <a:bodyPr/>
                    <a:lstStyle/>
                    <a:p>
                      <a:pPr algn="l" fontAlgn="t">
                        <a:lnSpc>
                          <a:spcPct val="107000"/>
                        </a:lnSpc>
                        <a:spcBef>
                          <a:spcPts val="0"/>
                        </a:spcBef>
                        <a:spcAft>
                          <a:spcPts val="800"/>
                        </a:spcAft>
                      </a:pPr>
                      <a:r>
                        <a:rPr lang="en-IN" sz="1100" u="none" strike="noStrike">
                          <a:effectLst/>
                        </a:rPr>
                        <a:t>E1FR3</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As a user, I can chat with my friends.</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Front end</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Front End </a:t>
                      </a:r>
                      <a:endParaRPr lang="en-IN" sz="1800" u="none" strike="noStrike">
                        <a:effectLst/>
                      </a:endParaRPr>
                    </a:p>
                    <a:p>
                      <a:pPr algn="l" fontAlgn="t">
                        <a:lnSpc>
                          <a:spcPct val="107000"/>
                        </a:lnSpc>
                        <a:spcBef>
                          <a:spcPts val="0"/>
                        </a:spcBef>
                        <a:spcAft>
                          <a:spcPts val="800"/>
                        </a:spcAft>
                      </a:pPr>
                      <a:r>
                        <a:rPr lang="en-IN" sz="1100" u="none" strike="noStrike">
                          <a:effectLst/>
                        </a:rPr>
                        <a:t>Developer</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919075705"/>
                  </a:ext>
                </a:extLst>
              </a:tr>
              <a:tr h="726042">
                <a:tc>
                  <a:txBody>
                    <a:bodyPr/>
                    <a:lstStyle/>
                    <a:p>
                      <a:pPr algn="l" fontAlgn="t">
                        <a:lnSpc>
                          <a:spcPct val="107000"/>
                        </a:lnSpc>
                        <a:spcBef>
                          <a:spcPts val="0"/>
                        </a:spcBef>
                        <a:spcAft>
                          <a:spcPts val="800"/>
                        </a:spcAft>
                      </a:pPr>
                      <a:r>
                        <a:rPr lang="en-IN" sz="1100" u="none" strike="noStrike">
                          <a:effectLst/>
                        </a:rPr>
                        <a:t>E1FR4</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As a user, I can search for a friend.</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Front end</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Front End </a:t>
                      </a:r>
                      <a:endParaRPr lang="en-IN" sz="1800" u="none" strike="noStrike">
                        <a:effectLst/>
                      </a:endParaRPr>
                    </a:p>
                    <a:p>
                      <a:pPr algn="l" fontAlgn="t">
                        <a:lnSpc>
                          <a:spcPct val="107000"/>
                        </a:lnSpc>
                        <a:spcBef>
                          <a:spcPts val="0"/>
                        </a:spcBef>
                        <a:spcAft>
                          <a:spcPts val="800"/>
                        </a:spcAft>
                      </a:pPr>
                      <a:r>
                        <a:rPr lang="en-IN" sz="1100" u="none" strike="noStrike">
                          <a:effectLst/>
                        </a:rPr>
                        <a:t>Developer</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260968457"/>
                  </a:ext>
                </a:extLst>
              </a:tr>
            </a:tbl>
          </a:graphicData>
        </a:graphic>
      </p:graphicFrame>
    </p:spTree>
    <p:extLst>
      <p:ext uri="{BB962C8B-B14F-4D97-AF65-F5344CB8AC3E}">
        <p14:creationId xmlns:p14="http://schemas.microsoft.com/office/powerpoint/2010/main" val="1527119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4A8A-8F34-4144-80A0-51E8CF38120E}"/>
              </a:ext>
            </a:extLst>
          </p:cNvPr>
          <p:cNvSpPr>
            <a:spLocks noGrp="1"/>
          </p:cNvSpPr>
          <p:nvPr>
            <p:ph type="title"/>
          </p:nvPr>
        </p:nvSpPr>
        <p:spPr/>
        <p:txBody>
          <a:bodyPr/>
          <a:lstStyle/>
          <a:p>
            <a:r>
              <a:rPr lang="en-IN" dirty="0"/>
              <a:t>Non-Functional Requirements </a:t>
            </a:r>
          </a:p>
        </p:txBody>
      </p:sp>
      <p:graphicFrame>
        <p:nvGraphicFramePr>
          <p:cNvPr id="5" name="Content Placeholder 4">
            <a:extLst>
              <a:ext uri="{FF2B5EF4-FFF2-40B4-BE49-F238E27FC236}">
                <a16:creationId xmlns:a16="http://schemas.microsoft.com/office/drawing/2014/main" id="{DB160DCC-EFA7-42F9-BDF8-752F84947E44}"/>
              </a:ext>
            </a:extLst>
          </p:cNvPr>
          <p:cNvGraphicFramePr>
            <a:graphicFrameLocks noGrp="1"/>
          </p:cNvGraphicFramePr>
          <p:nvPr>
            <p:ph idx="1"/>
          </p:nvPr>
        </p:nvGraphicFramePr>
        <p:xfrm>
          <a:off x="1066800" y="2103438"/>
          <a:ext cx="10058400" cy="4102865"/>
        </p:xfrm>
        <a:graphic>
          <a:graphicData uri="http://schemas.openxmlformats.org/drawingml/2006/table">
            <a:tbl>
              <a:tblPr firstRow="1" firstCol="1" bandRow="1">
                <a:tableStyleId>{5C22544A-7EE6-4342-B048-85BDC9FD1C3A}</a:tableStyleId>
              </a:tblPr>
              <a:tblGrid>
                <a:gridCol w="1676400">
                  <a:extLst>
                    <a:ext uri="{9D8B030D-6E8A-4147-A177-3AD203B41FA5}">
                      <a16:colId xmlns:a16="http://schemas.microsoft.com/office/drawing/2014/main" val="615555793"/>
                    </a:ext>
                  </a:extLst>
                </a:gridCol>
                <a:gridCol w="1676400">
                  <a:extLst>
                    <a:ext uri="{9D8B030D-6E8A-4147-A177-3AD203B41FA5}">
                      <a16:colId xmlns:a16="http://schemas.microsoft.com/office/drawing/2014/main" val="574278730"/>
                    </a:ext>
                  </a:extLst>
                </a:gridCol>
                <a:gridCol w="1676400">
                  <a:extLst>
                    <a:ext uri="{9D8B030D-6E8A-4147-A177-3AD203B41FA5}">
                      <a16:colId xmlns:a16="http://schemas.microsoft.com/office/drawing/2014/main" val="1751170684"/>
                    </a:ext>
                  </a:extLst>
                </a:gridCol>
                <a:gridCol w="1676400">
                  <a:extLst>
                    <a:ext uri="{9D8B030D-6E8A-4147-A177-3AD203B41FA5}">
                      <a16:colId xmlns:a16="http://schemas.microsoft.com/office/drawing/2014/main" val="1907564462"/>
                    </a:ext>
                  </a:extLst>
                </a:gridCol>
                <a:gridCol w="1676400">
                  <a:extLst>
                    <a:ext uri="{9D8B030D-6E8A-4147-A177-3AD203B41FA5}">
                      <a16:colId xmlns:a16="http://schemas.microsoft.com/office/drawing/2014/main" val="2709357575"/>
                    </a:ext>
                  </a:extLst>
                </a:gridCol>
                <a:gridCol w="1676400">
                  <a:extLst>
                    <a:ext uri="{9D8B030D-6E8A-4147-A177-3AD203B41FA5}">
                      <a16:colId xmlns:a16="http://schemas.microsoft.com/office/drawing/2014/main" val="2305452642"/>
                    </a:ext>
                  </a:extLst>
                </a:gridCol>
              </a:tblGrid>
              <a:tr h="349735">
                <a:tc>
                  <a:txBody>
                    <a:bodyPr/>
                    <a:lstStyle/>
                    <a:p>
                      <a:pPr algn="l" fontAlgn="t">
                        <a:lnSpc>
                          <a:spcPct val="107000"/>
                        </a:lnSpc>
                        <a:spcBef>
                          <a:spcPts val="0"/>
                        </a:spcBef>
                        <a:spcAft>
                          <a:spcPts val="800"/>
                        </a:spcAft>
                      </a:pPr>
                      <a:r>
                        <a:rPr lang="en-IN" sz="1100" u="none" strike="noStrike">
                          <a:effectLst/>
                        </a:rPr>
                        <a:t>Requirement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Category of NFR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Requirement Specification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Department</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Name of Business User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Status</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463856114"/>
                  </a:ext>
                </a:extLst>
              </a:tr>
              <a:tr h="447052">
                <a:tc>
                  <a:txBody>
                    <a:bodyPr/>
                    <a:lstStyle/>
                    <a:p>
                      <a:pPr algn="l" fontAlgn="t">
                        <a:lnSpc>
                          <a:spcPct val="107000"/>
                        </a:lnSpc>
                        <a:spcBef>
                          <a:spcPts val="0"/>
                        </a:spcBef>
                        <a:spcAft>
                          <a:spcPts val="800"/>
                        </a:spcAft>
                      </a:pPr>
                      <a:r>
                        <a:rPr lang="en-IN" sz="1100" u="none" strike="noStrike">
                          <a:effectLst/>
                        </a:rPr>
                        <a:t>NFR1</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Performance</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All pages should load within 3 seconds </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 </a:t>
                      </a:r>
                      <a:endParaRPr lang="en-IN" sz="1700" u="none" strike="noStrike">
                        <a:effectLst/>
                      </a:endParaRPr>
                    </a:p>
                    <a:p>
                      <a:pPr algn="l" fontAlgn="t">
                        <a:lnSpc>
                          <a:spcPct val="107000"/>
                        </a:lnSpc>
                        <a:spcBef>
                          <a:spcPts val="0"/>
                        </a:spcBef>
                        <a:spcAft>
                          <a:spcPts val="800"/>
                        </a:spcAft>
                      </a:pPr>
                      <a:r>
                        <a:rPr lang="en-IN" sz="1100" u="none" strike="noStrike">
                          <a:effectLst/>
                        </a:rPr>
                        <a:t>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1543598831"/>
                  </a:ext>
                </a:extLst>
              </a:tr>
              <a:tr h="521561">
                <a:tc>
                  <a:txBody>
                    <a:bodyPr/>
                    <a:lstStyle/>
                    <a:p>
                      <a:pPr algn="l" fontAlgn="t">
                        <a:lnSpc>
                          <a:spcPct val="107000"/>
                        </a:lnSpc>
                        <a:spcBef>
                          <a:spcPts val="0"/>
                        </a:spcBef>
                        <a:spcAft>
                          <a:spcPts val="800"/>
                        </a:spcAft>
                      </a:pPr>
                      <a:r>
                        <a:rPr lang="en-IN" sz="1100" u="none" strike="noStrike">
                          <a:effectLst/>
                        </a:rPr>
                        <a:t>NFR2</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Performance</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Search should bring the results less than 7 seconds  </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 </a:t>
                      </a:r>
                      <a:endParaRPr lang="en-IN" sz="1700" u="none" strike="noStrike">
                        <a:effectLst/>
                      </a:endParaRPr>
                    </a:p>
                    <a:p>
                      <a:pPr algn="l" fontAlgn="t">
                        <a:lnSpc>
                          <a:spcPct val="107000"/>
                        </a:lnSpc>
                        <a:spcBef>
                          <a:spcPts val="0"/>
                        </a:spcBef>
                        <a:spcAft>
                          <a:spcPts val="800"/>
                        </a:spcAft>
                      </a:pPr>
                      <a:r>
                        <a:rPr lang="en-IN" sz="1100" u="none" strike="noStrike">
                          <a:effectLst/>
                        </a:rPr>
                        <a:t>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613984126"/>
                  </a:ext>
                </a:extLst>
              </a:tr>
              <a:tr h="349735">
                <a:tc>
                  <a:txBody>
                    <a:bodyPr/>
                    <a:lstStyle/>
                    <a:p>
                      <a:pPr algn="l" fontAlgn="t">
                        <a:lnSpc>
                          <a:spcPct val="107000"/>
                        </a:lnSpc>
                        <a:spcBef>
                          <a:spcPts val="0"/>
                        </a:spcBef>
                        <a:spcAft>
                          <a:spcPts val="0"/>
                        </a:spcAft>
                      </a:pP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Availability</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Application should be available for 24x7</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223964677"/>
                  </a:ext>
                </a:extLst>
              </a:tr>
              <a:tr h="865214">
                <a:tc>
                  <a:txBody>
                    <a:bodyPr/>
                    <a:lstStyle/>
                    <a:p>
                      <a:pPr algn="l" fontAlgn="t">
                        <a:lnSpc>
                          <a:spcPct val="107000"/>
                        </a:lnSpc>
                        <a:spcBef>
                          <a:spcPts val="0"/>
                        </a:spcBef>
                        <a:spcAft>
                          <a:spcPts val="0"/>
                        </a:spcAft>
                      </a:pP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Scalability</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Registration Service should scale to serve 1000 request per second over 5 minutes timespan</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1320145608"/>
                  </a:ext>
                </a:extLst>
              </a:tr>
              <a:tr h="349735">
                <a:tc>
                  <a:txBody>
                    <a:bodyPr/>
                    <a:lstStyle/>
                    <a:p>
                      <a:pPr algn="l" fontAlgn="t">
                        <a:lnSpc>
                          <a:spcPct val="107000"/>
                        </a:lnSpc>
                        <a:spcBef>
                          <a:spcPts val="0"/>
                        </a:spcBef>
                        <a:spcAft>
                          <a:spcPts val="0"/>
                        </a:spcAft>
                      </a:pP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Confidentiality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All chats should be private.</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1697254266"/>
                  </a:ext>
                </a:extLst>
              </a:tr>
              <a:tr h="521561">
                <a:tc>
                  <a:txBody>
                    <a:bodyPr/>
                    <a:lstStyle/>
                    <a:p>
                      <a:pPr algn="l" fontAlgn="t">
                        <a:lnSpc>
                          <a:spcPct val="107000"/>
                        </a:lnSpc>
                        <a:spcBef>
                          <a:spcPts val="0"/>
                        </a:spcBef>
                        <a:spcAft>
                          <a:spcPts val="0"/>
                        </a:spcAft>
                      </a:pP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Compliance</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All the projects should follow community guidelines</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431015589"/>
                  </a:ext>
                </a:extLst>
              </a:tr>
              <a:tr h="349735">
                <a:tc>
                  <a:txBody>
                    <a:bodyPr/>
                    <a:lstStyle/>
                    <a:p>
                      <a:pPr algn="l" fontAlgn="t">
                        <a:lnSpc>
                          <a:spcPct val="107000"/>
                        </a:lnSpc>
                        <a:spcBef>
                          <a:spcPts val="0"/>
                        </a:spcBef>
                        <a:spcAft>
                          <a:spcPts val="800"/>
                        </a:spcAft>
                      </a:pPr>
                      <a:r>
                        <a:rPr lang="en-IN" sz="1100" u="none" strike="noStrike">
                          <a:effectLst/>
                        </a:rPr>
                        <a:t>E1NFR1</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Usability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The website should be easy to </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2888826953"/>
                  </a:ext>
                </a:extLst>
              </a:tr>
              <a:tr h="177909">
                <a:tc>
                  <a:txBody>
                    <a:bodyPr/>
                    <a:lstStyle/>
                    <a:p>
                      <a:pPr algn="l" fontAlgn="t">
                        <a:lnSpc>
                          <a:spcPct val="107000"/>
                        </a:lnSpc>
                        <a:spcBef>
                          <a:spcPts val="0"/>
                        </a:spcBef>
                        <a:spcAft>
                          <a:spcPts val="800"/>
                        </a:spcAft>
                      </a:pPr>
                      <a:r>
                        <a:rPr lang="en-IN" sz="1100" u="none" strike="noStrike">
                          <a:effectLst/>
                        </a:rPr>
                        <a:t>E1NFR2</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Reliability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Site should stay online</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Server Maintenance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Software Engineer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50930536"/>
                  </a:ext>
                </a:extLst>
              </a:tr>
            </a:tbl>
          </a:graphicData>
        </a:graphic>
      </p:graphicFrame>
    </p:spTree>
    <p:extLst>
      <p:ext uri="{BB962C8B-B14F-4D97-AF65-F5344CB8AC3E}">
        <p14:creationId xmlns:p14="http://schemas.microsoft.com/office/powerpoint/2010/main" val="158507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A0FC-5845-413B-89F6-C099D0AB55B9}"/>
              </a:ext>
            </a:extLst>
          </p:cNvPr>
          <p:cNvSpPr>
            <a:spLocks noGrp="1"/>
          </p:cNvSpPr>
          <p:nvPr>
            <p:ph type="title"/>
          </p:nvPr>
        </p:nvSpPr>
        <p:spPr/>
        <p:txBody>
          <a:bodyPr/>
          <a:lstStyle/>
          <a:p>
            <a:r>
              <a:rPr lang="en-IN"/>
              <a:t>Infrastructure </a:t>
            </a:r>
            <a:r>
              <a:rPr lang="en-IN" dirty="0"/>
              <a:t>Requirements 	</a:t>
            </a:r>
          </a:p>
        </p:txBody>
      </p:sp>
      <p:graphicFrame>
        <p:nvGraphicFramePr>
          <p:cNvPr id="5" name="Content Placeholder 4">
            <a:extLst>
              <a:ext uri="{FF2B5EF4-FFF2-40B4-BE49-F238E27FC236}">
                <a16:creationId xmlns:a16="http://schemas.microsoft.com/office/drawing/2014/main" id="{5D50C5E1-D36B-40E2-BFEB-8EAD6048AE48}"/>
              </a:ext>
            </a:extLst>
          </p:cNvPr>
          <p:cNvGraphicFramePr>
            <a:graphicFrameLocks noGrp="1"/>
          </p:cNvGraphicFramePr>
          <p:nvPr>
            <p:ph idx="1"/>
            <p:extLst>
              <p:ext uri="{D42A27DB-BD31-4B8C-83A1-F6EECF244321}">
                <p14:modId xmlns:p14="http://schemas.microsoft.com/office/powerpoint/2010/main" val="3632108608"/>
              </p:ext>
            </p:extLst>
          </p:nvPr>
        </p:nvGraphicFramePr>
        <p:xfrm>
          <a:off x="1066800" y="2103438"/>
          <a:ext cx="10058400" cy="3897312"/>
        </p:xfrm>
        <a:graphic>
          <a:graphicData uri="http://schemas.openxmlformats.org/drawingml/2006/table">
            <a:tbl>
              <a:tblPr firstRow="1" firstCol="1" bandRow="1">
                <a:tableStyleId>{5C22544A-7EE6-4342-B048-85BDC9FD1C3A}</a:tableStyleId>
              </a:tblPr>
              <a:tblGrid>
                <a:gridCol w="2011680">
                  <a:extLst>
                    <a:ext uri="{9D8B030D-6E8A-4147-A177-3AD203B41FA5}">
                      <a16:colId xmlns:a16="http://schemas.microsoft.com/office/drawing/2014/main" val="1037079347"/>
                    </a:ext>
                  </a:extLst>
                </a:gridCol>
                <a:gridCol w="2011680">
                  <a:extLst>
                    <a:ext uri="{9D8B030D-6E8A-4147-A177-3AD203B41FA5}">
                      <a16:colId xmlns:a16="http://schemas.microsoft.com/office/drawing/2014/main" val="2535349719"/>
                    </a:ext>
                  </a:extLst>
                </a:gridCol>
                <a:gridCol w="2011680">
                  <a:extLst>
                    <a:ext uri="{9D8B030D-6E8A-4147-A177-3AD203B41FA5}">
                      <a16:colId xmlns:a16="http://schemas.microsoft.com/office/drawing/2014/main" val="715774415"/>
                    </a:ext>
                  </a:extLst>
                </a:gridCol>
                <a:gridCol w="2011680">
                  <a:extLst>
                    <a:ext uri="{9D8B030D-6E8A-4147-A177-3AD203B41FA5}">
                      <a16:colId xmlns:a16="http://schemas.microsoft.com/office/drawing/2014/main" val="1446598534"/>
                    </a:ext>
                  </a:extLst>
                </a:gridCol>
                <a:gridCol w="2011680">
                  <a:extLst>
                    <a:ext uri="{9D8B030D-6E8A-4147-A177-3AD203B41FA5}">
                      <a16:colId xmlns:a16="http://schemas.microsoft.com/office/drawing/2014/main" val="1342580610"/>
                    </a:ext>
                  </a:extLst>
                </a:gridCol>
              </a:tblGrid>
              <a:tr h="509307">
                <a:tc>
                  <a:txBody>
                    <a:bodyPr/>
                    <a:lstStyle/>
                    <a:p>
                      <a:pPr algn="l" fontAlgn="t">
                        <a:lnSpc>
                          <a:spcPct val="107000"/>
                        </a:lnSpc>
                        <a:spcBef>
                          <a:spcPts val="0"/>
                        </a:spcBef>
                        <a:spcAft>
                          <a:spcPts val="800"/>
                        </a:spcAft>
                      </a:pPr>
                      <a:r>
                        <a:rPr lang="en-IN" sz="1100" u="none" strike="noStrike">
                          <a:effectLst/>
                        </a:rPr>
                        <a:t>Requirement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Requirement Specification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Department</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Name of Business User / Project Team Member </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Status</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793285218"/>
                  </a:ext>
                </a:extLst>
              </a:tr>
              <a:tr h="1042974">
                <a:tc>
                  <a:txBody>
                    <a:bodyPr/>
                    <a:lstStyle/>
                    <a:p>
                      <a:pPr algn="l" fontAlgn="t">
                        <a:lnSpc>
                          <a:spcPct val="107000"/>
                        </a:lnSpc>
                        <a:spcBef>
                          <a:spcPts val="0"/>
                        </a:spcBef>
                        <a:spcAft>
                          <a:spcPts val="800"/>
                        </a:spcAft>
                      </a:pPr>
                      <a:r>
                        <a:rPr lang="en-IN" sz="1100" u="none" strike="noStrike">
                          <a:effectLst/>
                        </a:rPr>
                        <a:t>IR1</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Development Machine with 6 GB Ram and 4 Cores </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Project Development</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Dinesh</a:t>
                      </a:r>
                      <a:endParaRPr lang="en-IN" sz="1800" u="none" strike="noStrike">
                        <a:effectLst/>
                      </a:endParaRPr>
                    </a:p>
                    <a:p>
                      <a:pPr algn="l" fontAlgn="t">
                        <a:lnSpc>
                          <a:spcPct val="107000"/>
                        </a:lnSpc>
                        <a:spcBef>
                          <a:spcPts val="0"/>
                        </a:spcBef>
                        <a:spcAft>
                          <a:spcPts val="800"/>
                        </a:spcAft>
                      </a:pPr>
                      <a:r>
                        <a:rPr lang="en-IN" sz="1100" u="none" strike="noStrike">
                          <a:effectLst/>
                        </a:rPr>
                        <a:t>Kusum</a:t>
                      </a:r>
                      <a:endParaRPr lang="en-IN" sz="1800" u="none" strike="noStrike">
                        <a:effectLst/>
                      </a:endParaRPr>
                    </a:p>
                    <a:p>
                      <a:pPr algn="l" fontAlgn="t">
                        <a:lnSpc>
                          <a:spcPct val="107000"/>
                        </a:lnSpc>
                        <a:spcBef>
                          <a:spcPts val="0"/>
                        </a:spcBef>
                        <a:spcAft>
                          <a:spcPts val="800"/>
                        </a:spcAft>
                      </a:pPr>
                      <a:r>
                        <a:rPr lang="en-IN" sz="1100" u="none" strike="noStrike">
                          <a:effectLst/>
                        </a:rPr>
                        <a:t>Pavitra</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667306923"/>
                  </a:ext>
                </a:extLst>
              </a:tr>
              <a:tr h="1042974">
                <a:tc>
                  <a:txBody>
                    <a:bodyPr/>
                    <a:lstStyle/>
                    <a:p>
                      <a:pPr algn="l" fontAlgn="t">
                        <a:lnSpc>
                          <a:spcPct val="107000"/>
                        </a:lnSpc>
                        <a:spcBef>
                          <a:spcPts val="0"/>
                        </a:spcBef>
                        <a:spcAft>
                          <a:spcPts val="800"/>
                        </a:spcAft>
                      </a:pPr>
                      <a:r>
                        <a:rPr lang="en-IN" sz="1100" u="none" strike="noStrike">
                          <a:effectLst/>
                        </a:rPr>
                        <a:t>IR2</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Code Repository - Github</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Technical</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Dinesh</a:t>
                      </a:r>
                      <a:endParaRPr lang="en-IN" sz="1800" u="none" strike="noStrike">
                        <a:effectLst/>
                      </a:endParaRPr>
                    </a:p>
                    <a:p>
                      <a:pPr algn="l" fontAlgn="t">
                        <a:lnSpc>
                          <a:spcPct val="107000"/>
                        </a:lnSpc>
                        <a:spcBef>
                          <a:spcPts val="0"/>
                        </a:spcBef>
                        <a:spcAft>
                          <a:spcPts val="800"/>
                        </a:spcAft>
                      </a:pPr>
                      <a:r>
                        <a:rPr lang="en-IN" sz="1100" u="none" strike="noStrike">
                          <a:effectLst/>
                        </a:rPr>
                        <a:t>Kusum</a:t>
                      </a:r>
                      <a:endParaRPr lang="en-IN" sz="1800" u="none" strike="noStrike">
                        <a:effectLst/>
                      </a:endParaRPr>
                    </a:p>
                    <a:p>
                      <a:pPr algn="l" fontAlgn="t">
                        <a:lnSpc>
                          <a:spcPct val="107000"/>
                        </a:lnSpc>
                        <a:spcBef>
                          <a:spcPts val="0"/>
                        </a:spcBef>
                        <a:spcAft>
                          <a:spcPts val="800"/>
                        </a:spcAft>
                      </a:pPr>
                      <a:r>
                        <a:rPr lang="en-IN" sz="1100" u="none" strike="noStrike">
                          <a:effectLst/>
                        </a:rPr>
                        <a:t>Pavitra</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238772276"/>
                  </a:ext>
                </a:extLst>
              </a:tr>
              <a:tr h="259083">
                <a:tc>
                  <a:txBody>
                    <a:bodyPr/>
                    <a:lstStyle/>
                    <a:p>
                      <a:pPr algn="l" fontAlgn="t">
                        <a:lnSpc>
                          <a:spcPct val="107000"/>
                        </a:lnSpc>
                        <a:spcBef>
                          <a:spcPts val="0"/>
                        </a:spcBef>
                        <a:spcAft>
                          <a:spcPts val="800"/>
                        </a:spcAft>
                      </a:pPr>
                      <a:r>
                        <a:rPr lang="en-IN" sz="1100" u="none" strike="noStrike">
                          <a:effectLst/>
                        </a:rPr>
                        <a:t>IR3</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Cloud hosting - Heroku</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Technical</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Pavitra</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098791225"/>
                  </a:ext>
                </a:extLst>
              </a:tr>
              <a:tr h="1042974">
                <a:tc>
                  <a:txBody>
                    <a:bodyPr/>
                    <a:lstStyle/>
                    <a:p>
                      <a:pPr algn="l" fontAlgn="t">
                        <a:lnSpc>
                          <a:spcPct val="107000"/>
                        </a:lnSpc>
                        <a:spcBef>
                          <a:spcPts val="0"/>
                        </a:spcBef>
                        <a:spcAft>
                          <a:spcPts val="800"/>
                        </a:spcAft>
                      </a:pPr>
                      <a:r>
                        <a:rPr lang="en-IN" sz="1100" u="none" strike="noStrike">
                          <a:effectLst/>
                        </a:rPr>
                        <a:t>IR4</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IDE – VS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Technical</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Dinesh</a:t>
                      </a:r>
                      <a:endParaRPr lang="en-IN" sz="1800" u="none" strike="noStrike">
                        <a:effectLst/>
                      </a:endParaRPr>
                    </a:p>
                    <a:p>
                      <a:pPr algn="l" fontAlgn="t">
                        <a:lnSpc>
                          <a:spcPct val="107000"/>
                        </a:lnSpc>
                        <a:spcBef>
                          <a:spcPts val="0"/>
                        </a:spcBef>
                        <a:spcAft>
                          <a:spcPts val="800"/>
                        </a:spcAft>
                      </a:pPr>
                      <a:r>
                        <a:rPr lang="en-IN" sz="1100" u="none" strike="noStrike">
                          <a:effectLst/>
                        </a:rPr>
                        <a:t>Kusum</a:t>
                      </a:r>
                      <a:endParaRPr lang="en-IN" sz="1800" u="none" strike="noStrike">
                        <a:effectLst/>
                      </a:endParaRPr>
                    </a:p>
                    <a:p>
                      <a:pPr algn="l" fontAlgn="t">
                        <a:lnSpc>
                          <a:spcPct val="107000"/>
                        </a:lnSpc>
                        <a:spcBef>
                          <a:spcPts val="0"/>
                        </a:spcBef>
                        <a:spcAft>
                          <a:spcPts val="800"/>
                        </a:spcAft>
                      </a:pPr>
                      <a:r>
                        <a:rPr lang="en-IN" sz="1100" u="none" strike="noStrike">
                          <a:effectLst/>
                        </a:rPr>
                        <a:t>Pavitra</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264876135"/>
                  </a:ext>
                </a:extLst>
              </a:tr>
            </a:tbl>
          </a:graphicData>
        </a:graphic>
      </p:graphicFrame>
    </p:spTree>
    <p:extLst>
      <p:ext uri="{BB962C8B-B14F-4D97-AF65-F5344CB8AC3E}">
        <p14:creationId xmlns:p14="http://schemas.microsoft.com/office/powerpoint/2010/main" val="3920610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5733-2DF9-4B9A-A578-19ACA8473117}"/>
              </a:ext>
            </a:extLst>
          </p:cNvPr>
          <p:cNvSpPr>
            <a:spLocks noGrp="1"/>
          </p:cNvSpPr>
          <p:nvPr>
            <p:ph type="title"/>
          </p:nvPr>
        </p:nvSpPr>
        <p:spPr/>
        <p:txBody>
          <a:bodyPr/>
          <a:lstStyle/>
          <a:p>
            <a:r>
              <a:rPr lang="en-IN" dirty="0"/>
              <a:t>User Story</a:t>
            </a:r>
          </a:p>
        </p:txBody>
      </p:sp>
      <p:graphicFrame>
        <p:nvGraphicFramePr>
          <p:cNvPr id="5" name="Content Placeholder 4">
            <a:extLst>
              <a:ext uri="{FF2B5EF4-FFF2-40B4-BE49-F238E27FC236}">
                <a16:creationId xmlns:a16="http://schemas.microsoft.com/office/drawing/2014/main" id="{52E3DE43-4D9E-4046-8279-F7798AB41DB4}"/>
              </a:ext>
            </a:extLst>
          </p:cNvPr>
          <p:cNvGraphicFramePr>
            <a:graphicFrameLocks noGrp="1"/>
          </p:cNvGraphicFramePr>
          <p:nvPr>
            <p:ph idx="1"/>
            <p:extLst>
              <p:ext uri="{D42A27DB-BD31-4B8C-83A1-F6EECF244321}">
                <p14:modId xmlns:p14="http://schemas.microsoft.com/office/powerpoint/2010/main" val="2049163523"/>
              </p:ext>
            </p:extLst>
          </p:nvPr>
        </p:nvGraphicFramePr>
        <p:xfrm>
          <a:off x="1066800" y="2103438"/>
          <a:ext cx="10058400" cy="3468686"/>
        </p:xfrm>
        <a:graphic>
          <a:graphicData uri="http://schemas.openxmlformats.org/drawingml/2006/table">
            <a:tbl>
              <a:tblPr firstRow="1" firstCol="1" bandRow="1">
                <a:tableStyleId>{5C22544A-7EE6-4342-B048-85BDC9FD1C3A}</a:tableStyleId>
              </a:tblPr>
              <a:tblGrid>
                <a:gridCol w="3352800">
                  <a:extLst>
                    <a:ext uri="{9D8B030D-6E8A-4147-A177-3AD203B41FA5}">
                      <a16:colId xmlns:a16="http://schemas.microsoft.com/office/drawing/2014/main" val="26960122"/>
                    </a:ext>
                  </a:extLst>
                </a:gridCol>
                <a:gridCol w="3352800">
                  <a:extLst>
                    <a:ext uri="{9D8B030D-6E8A-4147-A177-3AD203B41FA5}">
                      <a16:colId xmlns:a16="http://schemas.microsoft.com/office/drawing/2014/main" val="2452438990"/>
                    </a:ext>
                  </a:extLst>
                </a:gridCol>
                <a:gridCol w="3352800">
                  <a:extLst>
                    <a:ext uri="{9D8B030D-6E8A-4147-A177-3AD203B41FA5}">
                      <a16:colId xmlns:a16="http://schemas.microsoft.com/office/drawing/2014/main" val="599433242"/>
                    </a:ext>
                  </a:extLst>
                </a:gridCol>
              </a:tblGrid>
              <a:tr h="653561">
                <a:tc>
                  <a:txBody>
                    <a:bodyPr/>
                    <a:lstStyle/>
                    <a:p>
                      <a:pPr algn="l" fontAlgn="t">
                        <a:lnSpc>
                          <a:spcPct val="107000"/>
                        </a:lnSpc>
                        <a:spcBef>
                          <a:spcPts val="0"/>
                        </a:spcBef>
                        <a:spcAft>
                          <a:spcPts val="800"/>
                        </a:spcAft>
                      </a:pPr>
                      <a:r>
                        <a:rPr lang="en-IN" sz="1200" u="none" strike="noStrike">
                          <a:effectLst/>
                        </a:rPr>
                        <a:t>User Story</a:t>
                      </a:r>
                      <a:endParaRPr lang="en-IN"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Acceptance Criteria </a:t>
                      </a:r>
                      <a:endParaRPr lang="en-IN"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Size of User Story</a:t>
                      </a:r>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458744818"/>
                  </a:ext>
                </a:extLst>
              </a:tr>
              <a:tr h="1074920">
                <a:tc>
                  <a:txBody>
                    <a:bodyPr/>
                    <a:lstStyle/>
                    <a:p>
                      <a:pPr algn="l" fontAlgn="t">
                        <a:lnSpc>
                          <a:spcPct val="107000"/>
                        </a:lnSpc>
                        <a:spcBef>
                          <a:spcPts val="0"/>
                        </a:spcBef>
                        <a:spcAft>
                          <a:spcPts val="800"/>
                        </a:spcAft>
                      </a:pPr>
                      <a:r>
                        <a:rPr lang="en-US" sz="1200" u="none" strike="noStrike">
                          <a:effectLst/>
                        </a:rPr>
                        <a:t>As a user, I want to follow clubs and/or other users so that I can get updates from them.</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US" sz="1200" u="none" strike="noStrike">
                          <a:effectLst/>
                        </a:rPr>
                        <a:t>Allow users to follow each other.</a:t>
                      </a:r>
                      <a:endParaRPr lang="en-US" sz="1800" u="none" strike="noStrike">
                        <a:effectLst/>
                      </a:endParaRPr>
                    </a:p>
                    <a:p>
                      <a:pPr algn="l" fontAlgn="t">
                        <a:lnSpc>
                          <a:spcPct val="107000"/>
                        </a:lnSpc>
                        <a:spcBef>
                          <a:spcPts val="0"/>
                        </a:spcBef>
                        <a:spcAft>
                          <a:spcPts val="800"/>
                        </a:spcAft>
                      </a:pPr>
                      <a:r>
                        <a:rPr lang="en-US" sz="1200" u="none" strike="noStrike">
                          <a:effectLst/>
                        </a:rPr>
                        <a:t>Build a feed based on the user’s following list.</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Big</a:t>
                      </a:r>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2784489843"/>
                  </a:ext>
                </a:extLst>
              </a:tr>
              <a:tr h="665285">
                <a:tc>
                  <a:txBody>
                    <a:bodyPr/>
                    <a:lstStyle/>
                    <a:p>
                      <a:pPr algn="l" fontAlgn="t">
                        <a:lnSpc>
                          <a:spcPct val="107000"/>
                        </a:lnSpc>
                        <a:spcBef>
                          <a:spcPts val="0"/>
                        </a:spcBef>
                        <a:spcAft>
                          <a:spcPts val="800"/>
                        </a:spcAft>
                      </a:pPr>
                      <a:r>
                        <a:rPr lang="en-US" sz="1200" u="none" strike="noStrike">
                          <a:effectLst/>
                        </a:rPr>
                        <a:t>As a user, I want to be connected to the whole community.</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US" sz="1200" u="none" strike="noStrike">
                          <a:effectLst/>
                        </a:rPr>
                        <a:t>Allow users to view publicly shared posts from users and clubs.</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Small</a:t>
                      </a:r>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618615378"/>
                  </a:ext>
                </a:extLst>
              </a:tr>
              <a:tr h="1074920">
                <a:tc>
                  <a:txBody>
                    <a:bodyPr/>
                    <a:lstStyle/>
                    <a:p>
                      <a:pPr algn="l" fontAlgn="t">
                        <a:lnSpc>
                          <a:spcPct val="107000"/>
                        </a:lnSpc>
                        <a:spcBef>
                          <a:spcPts val="0"/>
                        </a:spcBef>
                        <a:spcAft>
                          <a:spcPts val="800"/>
                        </a:spcAft>
                      </a:pPr>
                      <a:r>
                        <a:rPr lang="en-US" sz="1200" u="none" strike="noStrike">
                          <a:effectLst/>
                        </a:rPr>
                        <a:t>As a user, I want to be able to look for and collaborate with other users and/or clubs for a project.</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US" sz="1200" u="none" strike="noStrike">
                          <a:effectLst/>
                        </a:rPr>
                        <a:t>Allow users to find new opportunities.</a:t>
                      </a:r>
                      <a:endParaRPr lang="en-US" sz="1800" u="none" strike="noStrike">
                        <a:effectLst/>
                      </a:endParaRPr>
                    </a:p>
                    <a:p>
                      <a:pPr algn="l" fontAlgn="t">
                        <a:lnSpc>
                          <a:spcPct val="107000"/>
                        </a:lnSpc>
                        <a:spcBef>
                          <a:spcPts val="0"/>
                        </a:spcBef>
                        <a:spcAft>
                          <a:spcPts val="800"/>
                        </a:spcAft>
                      </a:pPr>
                      <a:r>
                        <a:rPr lang="en-US" sz="1200" u="none" strike="noStrike">
                          <a:effectLst/>
                        </a:rPr>
                        <a:t>Allow users to post a project idea to invite others to collaborate.</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Medium</a:t>
                      </a:r>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3022902610"/>
                  </a:ext>
                </a:extLst>
              </a:tr>
            </a:tbl>
          </a:graphicData>
        </a:graphic>
      </p:graphicFrame>
    </p:spTree>
    <p:extLst>
      <p:ext uri="{BB962C8B-B14F-4D97-AF65-F5344CB8AC3E}">
        <p14:creationId xmlns:p14="http://schemas.microsoft.com/office/powerpoint/2010/main" val="315685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ED2C-3458-485B-9F5C-0244B90AA47E}"/>
              </a:ext>
            </a:extLst>
          </p:cNvPr>
          <p:cNvSpPr>
            <a:spLocks noGrp="1"/>
          </p:cNvSpPr>
          <p:nvPr>
            <p:ph type="title"/>
          </p:nvPr>
        </p:nvSpPr>
        <p:spPr/>
        <p:txBody>
          <a:bodyPr/>
          <a:lstStyle/>
          <a:p>
            <a:r>
              <a:rPr lang="en-IN" dirty="0"/>
              <a:t>Project Management Plan </a:t>
            </a:r>
          </a:p>
        </p:txBody>
      </p:sp>
      <p:graphicFrame>
        <p:nvGraphicFramePr>
          <p:cNvPr id="5" name="Content Placeholder 4">
            <a:extLst>
              <a:ext uri="{FF2B5EF4-FFF2-40B4-BE49-F238E27FC236}">
                <a16:creationId xmlns:a16="http://schemas.microsoft.com/office/drawing/2014/main" id="{01904963-21D1-4C40-AAB3-80E711E173D9}"/>
              </a:ext>
            </a:extLst>
          </p:cNvPr>
          <p:cNvGraphicFramePr>
            <a:graphicFrameLocks noGrp="1"/>
          </p:cNvGraphicFramePr>
          <p:nvPr>
            <p:ph idx="1"/>
            <p:extLst>
              <p:ext uri="{D42A27DB-BD31-4B8C-83A1-F6EECF244321}">
                <p14:modId xmlns:p14="http://schemas.microsoft.com/office/powerpoint/2010/main" val="2750217684"/>
              </p:ext>
            </p:extLst>
          </p:nvPr>
        </p:nvGraphicFramePr>
        <p:xfrm>
          <a:off x="1066800" y="2103438"/>
          <a:ext cx="10058399" cy="4505960"/>
        </p:xfrm>
        <a:graphic>
          <a:graphicData uri="http://schemas.openxmlformats.org/drawingml/2006/table">
            <a:tbl>
              <a:tblPr firstRow="1" bandRow="1">
                <a:tableStyleId>{5C22544A-7EE6-4342-B048-85BDC9FD1C3A}</a:tableStyleId>
              </a:tblPr>
              <a:tblGrid>
                <a:gridCol w="3390219">
                  <a:extLst>
                    <a:ext uri="{9D8B030D-6E8A-4147-A177-3AD203B41FA5}">
                      <a16:colId xmlns:a16="http://schemas.microsoft.com/office/drawing/2014/main" val="1221318563"/>
                    </a:ext>
                  </a:extLst>
                </a:gridCol>
                <a:gridCol w="6668180">
                  <a:extLst>
                    <a:ext uri="{9D8B030D-6E8A-4147-A177-3AD203B41FA5}">
                      <a16:colId xmlns:a16="http://schemas.microsoft.com/office/drawing/2014/main" val="3918248845"/>
                    </a:ext>
                  </a:extLst>
                </a:gridCol>
              </a:tblGrid>
              <a:tr h="257810">
                <a:tc>
                  <a:txBody>
                    <a:bodyPr/>
                    <a:lstStyle/>
                    <a:p>
                      <a:pPr algn="l" fontAlgn="t">
                        <a:lnSpc>
                          <a:spcPct val="115000"/>
                        </a:lnSpc>
                        <a:spcBef>
                          <a:spcPts val="0"/>
                        </a:spcBef>
                        <a:spcAft>
                          <a:spcPts val="1000"/>
                        </a:spcAft>
                      </a:pPr>
                      <a:r>
                        <a:rPr lang="en-US" sz="1800" b="0" i="0" u="none" strike="noStrike" dirty="0">
                          <a:effectLst/>
                          <a:latin typeface="Arial" panose="020B0604020202020204" pitchFamily="34" charset="0"/>
                        </a:rPr>
                        <a:t>Focus Area</a:t>
                      </a:r>
                    </a:p>
                  </a:txBody>
                  <a:tcPr/>
                </a:tc>
                <a:tc>
                  <a:txBody>
                    <a:bodyPr/>
                    <a:lstStyle/>
                    <a:p>
                      <a:pPr marL="347472" indent="-347472" algn="l" fontAlgn="t">
                        <a:lnSpc>
                          <a:spcPct val="115000"/>
                        </a:lnSpc>
                        <a:spcBef>
                          <a:spcPts val="0"/>
                        </a:spcBef>
                        <a:spcAft>
                          <a:spcPts val="1000"/>
                        </a:spcAft>
                      </a:pPr>
                      <a:r>
                        <a:rPr lang="en-US" sz="1800" b="0" i="0" u="none" strike="noStrike" dirty="0">
                          <a:effectLst/>
                          <a:latin typeface="Arial" panose="020B0604020202020204" pitchFamily="34" charset="0"/>
                        </a:rPr>
                        <a:t>Details</a:t>
                      </a:r>
                    </a:p>
                  </a:txBody>
                  <a:tcPr/>
                </a:tc>
                <a:extLst>
                  <a:ext uri="{0D108BD9-81ED-4DB2-BD59-A6C34878D82A}">
                    <a16:rowId xmlns:a16="http://schemas.microsoft.com/office/drawing/2014/main" val="3331490364"/>
                  </a:ext>
                </a:extLst>
              </a:tr>
              <a:tr h="257810">
                <a:tc>
                  <a:txBody>
                    <a:bodyPr/>
                    <a:lstStyle/>
                    <a:p>
                      <a:pPr algn="l" fontAlgn="t">
                        <a:lnSpc>
                          <a:spcPct val="115000"/>
                        </a:lnSpc>
                        <a:spcBef>
                          <a:spcPts val="0"/>
                        </a:spcBef>
                        <a:spcAft>
                          <a:spcPts val="1000"/>
                        </a:spcAft>
                      </a:pPr>
                      <a:r>
                        <a:rPr lang="en-US" sz="2000" u="none" strike="noStrike" dirty="0">
                          <a:effectLst/>
                        </a:rPr>
                        <a:t>Schedule Management</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400" u="none" strike="noStrike" dirty="0">
                          <a:effectLst/>
                        </a:rPr>
                        <a:t>Major Milestones for our project will be:</a:t>
                      </a:r>
                    </a:p>
                    <a:p>
                      <a:pPr marL="347472" indent="-347472" algn="l" fontAlgn="t">
                        <a:lnSpc>
                          <a:spcPct val="115000"/>
                        </a:lnSpc>
                        <a:spcBef>
                          <a:spcPts val="0"/>
                        </a:spcBef>
                        <a:spcAft>
                          <a:spcPts val="0"/>
                        </a:spcAft>
                      </a:pPr>
                      <a:r>
                        <a:rPr lang="en-US" sz="1400" u="none" strike="noStrike" dirty="0">
                          <a:effectLst/>
                        </a:rPr>
                        <a:t>Completing Front-End</a:t>
                      </a:r>
                    </a:p>
                    <a:p>
                      <a:pPr marL="347472" indent="-347472" algn="l" fontAlgn="t">
                        <a:lnSpc>
                          <a:spcPct val="115000"/>
                        </a:lnSpc>
                        <a:spcBef>
                          <a:spcPts val="0"/>
                        </a:spcBef>
                        <a:spcAft>
                          <a:spcPts val="0"/>
                        </a:spcAft>
                      </a:pPr>
                      <a:r>
                        <a:rPr lang="en-US" sz="1400" u="none" strike="noStrike" dirty="0">
                          <a:effectLst/>
                        </a:rPr>
                        <a:t>Setting up data base</a:t>
                      </a:r>
                    </a:p>
                    <a:p>
                      <a:pPr marL="347472" indent="-347472" algn="l" fontAlgn="t">
                        <a:lnSpc>
                          <a:spcPct val="115000"/>
                        </a:lnSpc>
                        <a:spcBef>
                          <a:spcPts val="0"/>
                        </a:spcBef>
                        <a:spcAft>
                          <a:spcPts val="0"/>
                        </a:spcAft>
                      </a:pPr>
                      <a:r>
                        <a:rPr lang="en-US" sz="1400" u="none" strike="noStrike" dirty="0">
                          <a:effectLst/>
                        </a:rPr>
                        <a:t>Connecting frontend and backend</a:t>
                      </a:r>
                    </a:p>
                    <a:p>
                      <a:pPr marL="347472" indent="-347472" algn="l" fontAlgn="t">
                        <a:lnSpc>
                          <a:spcPct val="115000"/>
                        </a:lnSpc>
                        <a:spcBef>
                          <a:spcPts val="0"/>
                        </a:spcBef>
                        <a:spcAft>
                          <a:spcPts val="1000"/>
                        </a:spcAft>
                      </a:pPr>
                      <a:r>
                        <a:rPr lang="en-US" sz="1400" u="none" strike="noStrike" dirty="0">
                          <a:effectLst/>
                        </a:rPr>
                        <a:t>Making the website dynamic</a:t>
                      </a:r>
                      <a:endParaRPr lang="en-US" sz="1400" b="0" i="0" u="none" strike="noStrike" dirty="0">
                        <a:effectLst/>
                        <a:latin typeface="Arial" panose="020B0604020202020204" pitchFamily="34" charset="0"/>
                      </a:endParaRPr>
                    </a:p>
                  </a:txBody>
                  <a:tcPr/>
                </a:tc>
                <a:extLst>
                  <a:ext uri="{0D108BD9-81ED-4DB2-BD59-A6C34878D82A}">
                    <a16:rowId xmlns:a16="http://schemas.microsoft.com/office/drawing/2014/main" val="2140862317"/>
                  </a:ext>
                </a:extLst>
              </a:tr>
              <a:tr h="324485">
                <a:tc>
                  <a:txBody>
                    <a:bodyPr/>
                    <a:lstStyle/>
                    <a:p>
                      <a:pPr algn="l" fontAlgn="t">
                        <a:lnSpc>
                          <a:spcPct val="115000"/>
                        </a:lnSpc>
                        <a:spcBef>
                          <a:spcPts val="0"/>
                        </a:spcBef>
                        <a:spcAft>
                          <a:spcPts val="1000"/>
                        </a:spcAft>
                      </a:pPr>
                      <a:r>
                        <a:rPr lang="en-US" sz="2000" u="none" strike="noStrike" dirty="0">
                          <a:effectLst/>
                        </a:rPr>
                        <a:t>Cost Management</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400" u="none" strike="noStrike" dirty="0">
                          <a:effectLst/>
                        </a:rPr>
                        <a:t>Estimate Effort </a:t>
                      </a:r>
                    </a:p>
                    <a:p>
                      <a:pPr algn="l" fontAlgn="t">
                        <a:lnSpc>
                          <a:spcPct val="115000"/>
                        </a:lnSpc>
                        <a:spcBef>
                          <a:spcPts val="0"/>
                        </a:spcBef>
                        <a:spcAft>
                          <a:spcPts val="1000"/>
                        </a:spcAft>
                      </a:pPr>
                      <a:r>
                        <a:rPr lang="en-US" sz="1400" u="none" strike="noStrike" dirty="0">
                          <a:effectLst/>
                        </a:rPr>
                        <a:t>Assign Team</a:t>
                      </a:r>
                    </a:p>
                    <a:p>
                      <a:pPr algn="l" fontAlgn="t">
                        <a:lnSpc>
                          <a:spcPct val="115000"/>
                        </a:lnSpc>
                        <a:spcBef>
                          <a:spcPts val="0"/>
                        </a:spcBef>
                        <a:spcAft>
                          <a:spcPts val="1000"/>
                        </a:spcAft>
                      </a:pPr>
                      <a:r>
                        <a:rPr lang="en-US" sz="1400" u="none" strike="noStrike" dirty="0">
                          <a:effectLst/>
                        </a:rPr>
                        <a:t>Budget Control </a:t>
                      </a:r>
                    </a:p>
                    <a:p>
                      <a:pPr algn="l" fontAlgn="t">
                        <a:lnSpc>
                          <a:spcPct val="115000"/>
                        </a:lnSpc>
                        <a:spcBef>
                          <a:spcPts val="0"/>
                        </a:spcBef>
                        <a:spcAft>
                          <a:spcPts val="1000"/>
                        </a:spcAft>
                      </a:pPr>
                      <a:r>
                        <a:rPr lang="en-US" sz="1400" u="none" strike="noStrike" dirty="0">
                          <a:effectLst/>
                        </a:rPr>
                        <a:t>Details Mentioned below</a:t>
                      </a:r>
                      <a:endParaRPr lang="en-US" sz="1400" b="0" i="0" u="none" strike="noStrike" dirty="0">
                        <a:effectLst/>
                        <a:latin typeface="Arial" panose="020B0604020202020204" pitchFamily="34" charset="0"/>
                      </a:endParaRPr>
                    </a:p>
                  </a:txBody>
                  <a:tcPr/>
                </a:tc>
                <a:extLst>
                  <a:ext uri="{0D108BD9-81ED-4DB2-BD59-A6C34878D82A}">
                    <a16:rowId xmlns:a16="http://schemas.microsoft.com/office/drawing/2014/main" val="2224104009"/>
                  </a:ext>
                </a:extLst>
              </a:tr>
              <a:tr h="324485">
                <a:tc>
                  <a:txBody>
                    <a:bodyPr/>
                    <a:lstStyle/>
                    <a:p>
                      <a:pPr algn="l" fontAlgn="t">
                        <a:lnSpc>
                          <a:spcPct val="115000"/>
                        </a:lnSpc>
                        <a:spcBef>
                          <a:spcPts val="0"/>
                        </a:spcBef>
                        <a:spcAft>
                          <a:spcPts val="1000"/>
                        </a:spcAft>
                      </a:pPr>
                      <a:r>
                        <a:rPr lang="en-US" sz="2000" u="none" strike="noStrike" dirty="0">
                          <a:effectLst/>
                        </a:rPr>
                        <a:t>Quality Management </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400" u="none" strike="noStrike" dirty="0">
                          <a:effectLst/>
                        </a:rPr>
                        <a:t>Quality Assurance: Quality assurance will be managed including governance, roles and responsibilities, tools and techniques and reporting</a:t>
                      </a:r>
                    </a:p>
                    <a:p>
                      <a:pPr algn="l" fontAlgn="t">
                        <a:lnSpc>
                          <a:spcPct val="115000"/>
                        </a:lnSpc>
                        <a:spcBef>
                          <a:spcPts val="0"/>
                        </a:spcBef>
                        <a:spcAft>
                          <a:spcPts val="1000"/>
                        </a:spcAft>
                      </a:pPr>
                      <a:r>
                        <a:rPr lang="en-US" sz="1400" u="none" strike="noStrike" dirty="0">
                          <a:effectLst/>
                        </a:rPr>
                        <a:t>Quality Control: Specify the mechanisms to be used to measure and control the quality of the work products</a:t>
                      </a:r>
                      <a:endParaRPr lang="en-US" sz="1400" b="0" i="0" u="none" strike="noStrike" dirty="0">
                        <a:effectLst/>
                        <a:latin typeface="Arial" panose="020B0604020202020204" pitchFamily="34" charset="0"/>
                      </a:endParaRPr>
                    </a:p>
                  </a:txBody>
                  <a:tcPr/>
                </a:tc>
                <a:extLst>
                  <a:ext uri="{0D108BD9-81ED-4DB2-BD59-A6C34878D82A}">
                    <a16:rowId xmlns:a16="http://schemas.microsoft.com/office/drawing/2014/main" val="248997278"/>
                  </a:ext>
                </a:extLst>
              </a:tr>
            </a:tbl>
          </a:graphicData>
        </a:graphic>
      </p:graphicFrame>
    </p:spTree>
    <p:extLst>
      <p:ext uri="{BB962C8B-B14F-4D97-AF65-F5344CB8AC3E}">
        <p14:creationId xmlns:p14="http://schemas.microsoft.com/office/powerpoint/2010/main" val="188406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8A34-A836-4927-8987-240C9460047D}"/>
              </a:ext>
            </a:extLst>
          </p:cNvPr>
          <p:cNvSpPr>
            <a:spLocks noGrp="1"/>
          </p:cNvSpPr>
          <p:nvPr>
            <p:ph type="title"/>
          </p:nvPr>
        </p:nvSpPr>
        <p:spPr/>
        <p:txBody>
          <a:bodyPr/>
          <a:lstStyle/>
          <a:p>
            <a:r>
              <a:rPr lang="en-IN" dirty="0"/>
              <a:t>Project Management Plan </a:t>
            </a:r>
          </a:p>
        </p:txBody>
      </p:sp>
      <p:graphicFrame>
        <p:nvGraphicFramePr>
          <p:cNvPr id="5" name="Content Placeholder 4">
            <a:extLst>
              <a:ext uri="{FF2B5EF4-FFF2-40B4-BE49-F238E27FC236}">
                <a16:creationId xmlns:a16="http://schemas.microsoft.com/office/drawing/2014/main" id="{0232D329-E4CC-4C63-A007-3321B127581D}"/>
              </a:ext>
            </a:extLst>
          </p:cNvPr>
          <p:cNvGraphicFramePr>
            <a:graphicFrameLocks noGrp="1"/>
          </p:cNvGraphicFramePr>
          <p:nvPr>
            <p:ph idx="1"/>
            <p:extLst>
              <p:ext uri="{D42A27DB-BD31-4B8C-83A1-F6EECF244321}">
                <p14:modId xmlns:p14="http://schemas.microsoft.com/office/powerpoint/2010/main" val="142867347"/>
              </p:ext>
            </p:extLst>
          </p:nvPr>
        </p:nvGraphicFramePr>
        <p:xfrm>
          <a:off x="1066800" y="1931162"/>
          <a:ext cx="10058399" cy="4610100"/>
        </p:xfrm>
        <a:graphic>
          <a:graphicData uri="http://schemas.openxmlformats.org/drawingml/2006/table">
            <a:tbl>
              <a:tblPr firstRow="1" bandRow="1">
                <a:tableStyleId>{5C22544A-7EE6-4342-B048-85BDC9FD1C3A}</a:tableStyleId>
              </a:tblPr>
              <a:tblGrid>
                <a:gridCol w="3390219">
                  <a:extLst>
                    <a:ext uri="{9D8B030D-6E8A-4147-A177-3AD203B41FA5}">
                      <a16:colId xmlns:a16="http://schemas.microsoft.com/office/drawing/2014/main" val="2186840618"/>
                    </a:ext>
                  </a:extLst>
                </a:gridCol>
                <a:gridCol w="6668180">
                  <a:extLst>
                    <a:ext uri="{9D8B030D-6E8A-4147-A177-3AD203B41FA5}">
                      <a16:colId xmlns:a16="http://schemas.microsoft.com/office/drawing/2014/main" val="2876244273"/>
                    </a:ext>
                  </a:extLst>
                </a:gridCol>
              </a:tblGrid>
              <a:tr h="398313">
                <a:tc>
                  <a:txBody>
                    <a:bodyPr/>
                    <a:lstStyle/>
                    <a:p>
                      <a:pPr algn="l" fontAlgn="t">
                        <a:lnSpc>
                          <a:spcPct val="115000"/>
                        </a:lnSpc>
                        <a:spcBef>
                          <a:spcPts val="0"/>
                        </a:spcBef>
                        <a:spcAft>
                          <a:spcPts val="1000"/>
                        </a:spcAft>
                      </a:pPr>
                      <a:r>
                        <a:rPr lang="en-US" sz="1800" b="0" i="0" u="none" strike="noStrike" dirty="0">
                          <a:effectLst/>
                          <a:latin typeface="Arial" panose="020B0604020202020204" pitchFamily="34" charset="0"/>
                        </a:rPr>
                        <a:t>Focus area</a:t>
                      </a:r>
                    </a:p>
                  </a:txBody>
                  <a:tcPr/>
                </a:tc>
                <a:tc>
                  <a:txBody>
                    <a:bodyPr/>
                    <a:lstStyle/>
                    <a:p>
                      <a:pPr algn="l" fontAlgn="t">
                        <a:lnSpc>
                          <a:spcPct val="115000"/>
                        </a:lnSpc>
                        <a:spcBef>
                          <a:spcPts val="0"/>
                        </a:spcBef>
                        <a:spcAft>
                          <a:spcPts val="1000"/>
                        </a:spcAft>
                      </a:pPr>
                      <a:r>
                        <a:rPr lang="en-US" sz="1800" b="0" i="0" u="none" strike="noStrike" dirty="0">
                          <a:effectLst/>
                          <a:latin typeface="Arial" panose="020B0604020202020204" pitchFamily="34" charset="0"/>
                        </a:rPr>
                        <a:t>Details</a:t>
                      </a:r>
                    </a:p>
                  </a:txBody>
                  <a:tcPr/>
                </a:tc>
                <a:extLst>
                  <a:ext uri="{0D108BD9-81ED-4DB2-BD59-A6C34878D82A}">
                    <a16:rowId xmlns:a16="http://schemas.microsoft.com/office/drawing/2014/main" val="2696574201"/>
                  </a:ext>
                </a:extLst>
              </a:tr>
              <a:tr h="324485">
                <a:tc>
                  <a:txBody>
                    <a:bodyPr/>
                    <a:lstStyle/>
                    <a:p>
                      <a:pPr algn="l" fontAlgn="t">
                        <a:lnSpc>
                          <a:spcPct val="115000"/>
                        </a:lnSpc>
                        <a:spcBef>
                          <a:spcPts val="0"/>
                        </a:spcBef>
                        <a:spcAft>
                          <a:spcPts val="1000"/>
                        </a:spcAft>
                      </a:pPr>
                      <a:r>
                        <a:rPr lang="en-US" sz="2000" u="none" strike="noStrike" dirty="0">
                          <a:effectLst/>
                        </a:rPr>
                        <a:t>Resource Management</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a:effectLst/>
                        </a:rPr>
                        <a:t>Estimate and Manage the need </a:t>
                      </a:r>
                    </a:p>
                    <a:p>
                      <a:pPr algn="l" fontAlgn="t">
                        <a:lnSpc>
                          <a:spcPct val="115000"/>
                        </a:lnSpc>
                        <a:spcBef>
                          <a:spcPts val="0"/>
                        </a:spcBef>
                        <a:spcAft>
                          <a:spcPts val="1000"/>
                        </a:spcAft>
                      </a:pPr>
                      <a:r>
                        <a:rPr lang="en-US" sz="1600" u="none" strike="noStrike">
                          <a:effectLst/>
                        </a:rPr>
                        <a:t>People: People &amp; Skills Required </a:t>
                      </a:r>
                    </a:p>
                    <a:p>
                      <a:pPr algn="l" fontAlgn="t">
                        <a:lnSpc>
                          <a:spcPct val="115000"/>
                        </a:lnSpc>
                        <a:spcBef>
                          <a:spcPts val="0"/>
                        </a:spcBef>
                        <a:spcAft>
                          <a:spcPts val="1000"/>
                        </a:spcAft>
                      </a:pPr>
                      <a:r>
                        <a:rPr lang="en-US" sz="1600" u="none" strike="noStrike">
                          <a:effectLst/>
                        </a:rPr>
                        <a:t>Finance: Budget Required </a:t>
                      </a:r>
                    </a:p>
                    <a:p>
                      <a:pPr algn="l" fontAlgn="t">
                        <a:lnSpc>
                          <a:spcPct val="115000"/>
                        </a:lnSpc>
                        <a:spcBef>
                          <a:spcPts val="0"/>
                        </a:spcBef>
                        <a:spcAft>
                          <a:spcPts val="1000"/>
                        </a:spcAft>
                      </a:pPr>
                      <a:r>
                        <a:rPr lang="en-US" sz="1600" u="none" strike="noStrike">
                          <a:effectLst/>
                        </a:rPr>
                        <a:t>Physical: Facilities, IT Infrastructure </a:t>
                      </a:r>
                      <a:endParaRPr lang="en-US" sz="1600" b="0" i="0" u="none" strike="noStrike">
                        <a:effectLst/>
                        <a:latin typeface="Arial" panose="020B0604020202020204" pitchFamily="34" charset="0"/>
                      </a:endParaRPr>
                    </a:p>
                  </a:txBody>
                  <a:tcPr/>
                </a:tc>
                <a:extLst>
                  <a:ext uri="{0D108BD9-81ED-4DB2-BD59-A6C34878D82A}">
                    <a16:rowId xmlns:a16="http://schemas.microsoft.com/office/drawing/2014/main" val="799931151"/>
                  </a:ext>
                </a:extLst>
              </a:tr>
              <a:tr h="324485">
                <a:tc>
                  <a:txBody>
                    <a:bodyPr/>
                    <a:lstStyle/>
                    <a:p>
                      <a:pPr algn="l" fontAlgn="t">
                        <a:lnSpc>
                          <a:spcPct val="115000"/>
                        </a:lnSpc>
                        <a:spcBef>
                          <a:spcPts val="0"/>
                        </a:spcBef>
                        <a:spcAft>
                          <a:spcPts val="1000"/>
                        </a:spcAft>
                      </a:pPr>
                      <a:r>
                        <a:rPr lang="en-US" sz="2000" u="none" strike="noStrike">
                          <a:effectLst/>
                        </a:rPr>
                        <a:t>Stakeholder</a:t>
                      </a:r>
                      <a:endParaRPr lang="en-US" sz="2000" b="0" i="0" u="none" strike="noStrike">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a:effectLst/>
                        </a:rPr>
                        <a:t>Identifying, Analyzing, Engaging Stakeholders</a:t>
                      </a:r>
                      <a:endParaRPr lang="en-US" sz="1600" b="0" i="0" u="none" strike="noStrike">
                        <a:effectLst/>
                        <a:latin typeface="Arial" panose="020B0604020202020204" pitchFamily="34" charset="0"/>
                      </a:endParaRPr>
                    </a:p>
                  </a:txBody>
                  <a:tcPr/>
                </a:tc>
                <a:extLst>
                  <a:ext uri="{0D108BD9-81ED-4DB2-BD59-A6C34878D82A}">
                    <a16:rowId xmlns:a16="http://schemas.microsoft.com/office/drawing/2014/main" val="3569295664"/>
                  </a:ext>
                </a:extLst>
              </a:tr>
              <a:tr h="324485">
                <a:tc>
                  <a:txBody>
                    <a:bodyPr/>
                    <a:lstStyle/>
                    <a:p>
                      <a:pPr algn="l" fontAlgn="t">
                        <a:lnSpc>
                          <a:spcPct val="115000"/>
                        </a:lnSpc>
                        <a:spcBef>
                          <a:spcPts val="0"/>
                        </a:spcBef>
                        <a:spcAft>
                          <a:spcPts val="1000"/>
                        </a:spcAft>
                      </a:pPr>
                      <a:r>
                        <a:rPr lang="en-US" sz="2000" u="none" strike="noStrike">
                          <a:effectLst/>
                        </a:rPr>
                        <a:t>Communication Management</a:t>
                      </a:r>
                      <a:endParaRPr lang="en-US" sz="2000" b="0" i="0" u="none" strike="noStrike">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a:effectLst/>
                        </a:rPr>
                        <a:t> Determine communication requirements, roles and responsibilities, tools and techniques. [Type of Communication, Schedule, Mechanism Recipient]</a:t>
                      </a:r>
                      <a:endParaRPr lang="en-US" sz="1600" b="0" i="0" u="none" strike="noStrike">
                        <a:effectLst/>
                        <a:latin typeface="Arial" panose="020B0604020202020204" pitchFamily="34" charset="0"/>
                      </a:endParaRPr>
                    </a:p>
                  </a:txBody>
                  <a:tcPr/>
                </a:tc>
                <a:extLst>
                  <a:ext uri="{0D108BD9-81ED-4DB2-BD59-A6C34878D82A}">
                    <a16:rowId xmlns:a16="http://schemas.microsoft.com/office/drawing/2014/main" val="1694444181"/>
                  </a:ext>
                </a:extLst>
              </a:tr>
              <a:tr h="324485">
                <a:tc>
                  <a:txBody>
                    <a:bodyPr/>
                    <a:lstStyle/>
                    <a:p>
                      <a:pPr algn="l" fontAlgn="t">
                        <a:lnSpc>
                          <a:spcPct val="115000"/>
                        </a:lnSpc>
                        <a:spcBef>
                          <a:spcPts val="0"/>
                        </a:spcBef>
                        <a:spcAft>
                          <a:spcPts val="1000"/>
                        </a:spcAft>
                      </a:pPr>
                      <a:r>
                        <a:rPr lang="en-US" sz="2000" u="none" strike="noStrike">
                          <a:effectLst/>
                        </a:rPr>
                        <a:t>Risk Management</a:t>
                      </a:r>
                      <a:endParaRPr lang="en-US" sz="2000" b="0" i="0" u="none" strike="noStrike">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a:effectLst/>
                        </a:rPr>
                        <a:t>Identifying, analysing, and prioritizing project risks</a:t>
                      </a:r>
                      <a:endParaRPr lang="en-US" sz="1600" b="0" i="0" u="none" strike="noStrike">
                        <a:effectLst/>
                        <a:latin typeface="Arial" panose="020B0604020202020204" pitchFamily="34" charset="0"/>
                      </a:endParaRPr>
                    </a:p>
                  </a:txBody>
                  <a:tcPr/>
                </a:tc>
                <a:extLst>
                  <a:ext uri="{0D108BD9-81ED-4DB2-BD59-A6C34878D82A}">
                    <a16:rowId xmlns:a16="http://schemas.microsoft.com/office/drawing/2014/main" val="1536572743"/>
                  </a:ext>
                </a:extLst>
              </a:tr>
              <a:tr h="209550">
                <a:tc>
                  <a:txBody>
                    <a:bodyPr/>
                    <a:lstStyle/>
                    <a:p>
                      <a:pPr algn="l" fontAlgn="t">
                        <a:lnSpc>
                          <a:spcPct val="115000"/>
                        </a:lnSpc>
                        <a:spcBef>
                          <a:spcPts val="0"/>
                        </a:spcBef>
                        <a:spcAft>
                          <a:spcPts val="1000"/>
                        </a:spcAft>
                      </a:pPr>
                      <a:r>
                        <a:rPr lang="en-US" sz="2000" u="none" strike="noStrike" dirty="0">
                          <a:effectLst/>
                        </a:rPr>
                        <a:t>Procurement Management</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dirty="0">
                          <a:effectLst/>
                        </a:rPr>
                        <a:t>Adhering to organization procurement process</a:t>
                      </a:r>
                      <a:endParaRPr lang="en-US" sz="1600" b="0" i="0" u="none" strike="noStrike" dirty="0">
                        <a:effectLst/>
                        <a:latin typeface="Arial" panose="020B0604020202020204" pitchFamily="34" charset="0"/>
                      </a:endParaRPr>
                    </a:p>
                  </a:txBody>
                  <a:tcPr/>
                </a:tc>
                <a:extLst>
                  <a:ext uri="{0D108BD9-81ED-4DB2-BD59-A6C34878D82A}">
                    <a16:rowId xmlns:a16="http://schemas.microsoft.com/office/drawing/2014/main" val="4220038462"/>
                  </a:ext>
                </a:extLst>
              </a:tr>
            </a:tbl>
          </a:graphicData>
        </a:graphic>
      </p:graphicFrame>
    </p:spTree>
    <p:extLst>
      <p:ext uri="{BB962C8B-B14F-4D97-AF65-F5344CB8AC3E}">
        <p14:creationId xmlns:p14="http://schemas.microsoft.com/office/powerpoint/2010/main" val="968958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C9A3-8E35-4BFB-911E-8B08A4729A2B}"/>
              </a:ext>
            </a:extLst>
          </p:cNvPr>
          <p:cNvSpPr>
            <a:spLocks noGrp="1"/>
          </p:cNvSpPr>
          <p:nvPr>
            <p:ph type="title"/>
          </p:nvPr>
        </p:nvSpPr>
        <p:spPr/>
        <p:txBody>
          <a:bodyPr/>
          <a:lstStyle/>
          <a:p>
            <a:r>
              <a:rPr lang="en-US" dirty="0"/>
              <a:t>Effort and Cost Estimation</a:t>
            </a:r>
            <a:endParaRPr lang="en-IN" dirty="0"/>
          </a:p>
        </p:txBody>
      </p:sp>
      <p:graphicFrame>
        <p:nvGraphicFramePr>
          <p:cNvPr id="5" name="Content Placeholder 4">
            <a:extLst>
              <a:ext uri="{FF2B5EF4-FFF2-40B4-BE49-F238E27FC236}">
                <a16:creationId xmlns:a16="http://schemas.microsoft.com/office/drawing/2014/main" id="{1CC59791-E192-4EE5-8C2D-7BCD1DE96CA0}"/>
              </a:ext>
            </a:extLst>
          </p:cNvPr>
          <p:cNvGraphicFramePr>
            <a:graphicFrameLocks noGrp="1"/>
          </p:cNvGraphicFramePr>
          <p:nvPr>
            <p:ph idx="1"/>
            <p:extLst>
              <p:ext uri="{D42A27DB-BD31-4B8C-83A1-F6EECF244321}">
                <p14:modId xmlns:p14="http://schemas.microsoft.com/office/powerpoint/2010/main" val="379058340"/>
              </p:ext>
            </p:extLst>
          </p:nvPr>
        </p:nvGraphicFramePr>
        <p:xfrm>
          <a:off x="1066800" y="1652864"/>
          <a:ext cx="10058400" cy="4953814"/>
        </p:xfrm>
        <a:graphic>
          <a:graphicData uri="http://schemas.openxmlformats.org/drawingml/2006/table">
            <a:tbl>
              <a:tblPr firstRow="1" firstCol="1" bandRow="1">
                <a:tableStyleId>{5C22544A-7EE6-4342-B048-85BDC9FD1C3A}</a:tableStyleId>
              </a:tblPr>
              <a:tblGrid>
                <a:gridCol w="2001771">
                  <a:extLst>
                    <a:ext uri="{9D8B030D-6E8A-4147-A177-3AD203B41FA5}">
                      <a16:colId xmlns:a16="http://schemas.microsoft.com/office/drawing/2014/main" val="1263794213"/>
                    </a:ext>
                  </a:extLst>
                </a:gridCol>
                <a:gridCol w="852237">
                  <a:extLst>
                    <a:ext uri="{9D8B030D-6E8A-4147-A177-3AD203B41FA5}">
                      <a16:colId xmlns:a16="http://schemas.microsoft.com/office/drawing/2014/main" val="1544252745"/>
                    </a:ext>
                  </a:extLst>
                </a:gridCol>
                <a:gridCol w="1248630">
                  <a:extLst>
                    <a:ext uri="{9D8B030D-6E8A-4147-A177-3AD203B41FA5}">
                      <a16:colId xmlns:a16="http://schemas.microsoft.com/office/drawing/2014/main" val="2990868888"/>
                    </a:ext>
                  </a:extLst>
                </a:gridCol>
                <a:gridCol w="2001771">
                  <a:extLst>
                    <a:ext uri="{9D8B030D-6E8A-4147-A177-3AD203B41FA5}">
                      <a16:colId xmlns:a16="http://schemas.microsoft.com/office/drawing/2014/main" val="3839655457"/>
                    </a:ext>
                  </a:extLst>
                </a:gridCol>
                <a:gridCol w="2001771">
                  <a:extLst>
                    <a:ext uri="{9D8B030D-6E8A-4147-A177-3AD203B41FA5}">
                      <a16:colId xmlns:a16="http://schemas.microsoft.com/office/drawing/2014/main" val="2958230087"/>
                    </a:ext>
                  </a:extLst>
                </a:gridCol>
                <a:gridCol w="1189170">
                  <a:extLst>
                    <a:ext uri="{9D8B030D-6E8A-4147-A177-3AD203B41FA5}">
                      <a16:colId xmlns:a16="http://schemas.microsoft.com/office/drawing/2014/main" val="53044746"/>
                    </a:ext>
                  </a:extLst>
                </a:gridCol>
                <a:gridCol w="763050">
                  <a:extLst>
                    <a:ext uri="{9D8B030D-6E8A-4147-A177-3AD203B41FA5}">
                      <a16:colId xmlns:a16="http://schemas.microsoft.com/office/drawing/2014/main" val="1317680330"/>
                    </a:ext>
                  </a:extLst>
                </a:gridCol>
              </a:tblGrid>
              <a:tr h="724050">
                <a:tc>
                  <a:txBody>
                    <a:bodyPr/>
                    <a:lstStyle/>
                    <a:p>
                      <a:pPr algn="l" fontAlgn="t">
                        <a:lnSpc>
                          <a:spcPct val="115000"/>
                        </a:lnSpc>
                        <a:spcBef>
                          <a:spcPts val="0"/>
                        </a:spcBef>
                        <a:spcAft>
                          <a:spcPts val="1000"/>
                        </a:spcAft>
                      </a:pPr>
                      <a:r>
                        <a:rPr lang="en-US" sz="1400" u="none" strike="noStrike" dirty="0">
                          <a:effectLst/>
                        </a:rPr>
                        <a:t>WBS</a:t>
                      </a:r>
                      <a:endParaRPr lang="en-US" sz="1400" b="0" i="0" u="none" strike="noStrike" dirty="0">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Activity</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Activity Description </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Sub-Task</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Sub-Task Description</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Effort (in hours/week)</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Cost in INR</a:t>
                      </a:r>
                      <a:endParaRPr lang="en-US" sz="1400" b="0" i="0" u="none" strike="noStrike">
                        <a:effectLst/>
                        <a:latin typeface="Arial" panose="020B0604020202020204" pitchFamily="34" charset="0"/>
                      </a:endParaRPr>
                    </a:p>
                  </a:txBody>
                  <a:tcPr marL="52670" marR="52670" marT="4877" marB="0"/>
                </a:tc>
                <a:extLst>
                  <a:ext uri="{0D108BD9-81ED-4DB2-BD59-A6C34878D82A}">
                    <a16:rowId xmlns:a16="http://schemas.microsoft.com/office/drawing/2014/main" val="3029505919"/>
                  </a:ext>
                </a:extLst>
              </a:tr>
              <a:tr h="724050">
                <a:tc rowSpan="3">
                  <a:txBody>
                    <a:bodyPr/>
                    <a:lstStyle/>
                    <a:p>
                      <a:pPr algn="l" fontAlgn="t">
                        <a:lnSpc>
                          <a:spcPct val="115000"/>
                        </a:lnSpc>
                        <a:spcBef>
                          <a:spcPts val="0"/>
                        </a:spcBef>
                        <a:spcAft>
                          <a:spcPts val="1000"/>
                        </a:spcAft>
                      </a:pPr>
                      <a:r>
                        <a:rPr lang="en-US" sz="1400" u="none" strike="noStrike" dirty="0">
                          <a:effectLst/>
                        </a:rPr>
                        <a:t>E1FR1</a:t>
                      </a:r>
                      <a:endParaRPr lang="en-US" sz="1400" b="0" i="0" u="none" strike="noStrike" dirty="0">
                        <a:effectLst/>
                        <a:latin typeface="Arial" panose="020B0604020202020204" pitchFamily="34" charset="0"/>
                      </a:endParaRPr>
                    </a:p>
                  </a:txBody>
                  <a:tcPr marL="52670" marR="52670" marT="4877" marB="0"/>
                </a:tc>
                <a:tc rowSpan="3">
                  <a:txBody>
                    <a:bodyPr/>
                    <a:lstStyle/>
                    <a:p>
                      <a:pPr algn="l" fontAlgn="t">
                        <a:lnSpc>
                          <a:spcPct val="115000"/>
                        </a:lnSpc>
                        <a:spcBef>
                          <a:spcPts val="0"/>
                        </a:spcBef>
                        <a:spcAft>
                          <a:spcPts val="1000"/>
                        </a:spcAft>
                      </a:pPr>
                      <a:r>
                        <a:rPr lang="en-US" sz="1400" u="none" strike="noStrike">
                          <a:effectLst/>
                        </a:rPr>
                        <a:t>E1R1A1</a:t>
                      </a:r>
                      <a:endParaRPr lang="en-US" sz="1400" b="0" i="0" u="none" strike="noStrike">
                        <a:effectLst/>
                        <a:latin typeface="Arial" panose="020B0604020202020204" pitchFamily="34" charset="0"/>
                      </a:endParaRPr>
                    </a:p>
                  </a:txBody>
                  <a:tcPr marL="52670" marR="52670" marT="4877" marB="0"/>
                </a:tc>
                <a:tc rowSpan="3">
                  <a:txBody>
                    <a:bodyPr/>
                    <a:lstStyle/>
                    <a:p>
                      <a:pPr algn="l" fontAlgn="t">
                        <a:lnSpc>
                          <a:spcPct val="115000"/>
                        </a:lnSpc>
                        <a:spcBef>
                          <a:spcPts val="0"/>
                        </a:spcBef>
                        <a:spcAft>
                          <a:spcPts val="1000"/>
                        </a:spcAft>
                      </a:pPr>
                      <a:r>
                        <a:rPr lang="en-US" sz="1400" u="none" strike="noStrike">
                          <a:effectLst/>
                        </a:rPr>
                        <a:t>Web Development</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E1R1A1T1</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To create application with connectivity to backend.</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rowSpan="3">
                  <a:txBody>
                    <a:bodyPr/>
                    <a:lstStyle/>
                    <a:p>
                      <a:pPr algn="ctr"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50k</a:t>
                      </a:r>
                      <a:endParaRPr lang="en-US" sz="1400" b="0" i="0" u="none" strike="noStrike">
                        <a:effectLst/>
                        <a:latin typeface="Arial" panose="020B0604020202020204" pitchFamily="34" charset="0"/>
                      </a:endParaRPr>
                    </a:p>
                  </a:txBody>
                  <a:tcPr marL="52670" marR="52670" marT="4877" marB="0"/>
                </a:tc>
                <a:extLst>
                  <a:ext uri="{0D108BD9-81ED-4DB2-BD59-A6C34878D82A}">
                    <a16:rowId xmlns:a16="http://schemas.microsoft.com/office/drawing/2014/main" val="143781126"/>
                  </a:ext>
                </a:extLst>
              </a:tr>
              <a:tr h="72405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E1R1A1T2</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Data Transferring to and from backend using API calls</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vMerge="1">
                  <a:txBody>
                    <a:bodyPr/>
                    <a:lstStyle/>
                    <a:p>
                      <a:endParaRPr lang="en-IN"/>
                    </a:p>
                  </a:txBody>
                  <a:tcPr/>
                </a:tc>
                <a:extLst>
                  <a:ext uri="{0D108BD9-81ED-4DB2-BD59-A6C34878D82A}">
                    <a16:rowId xmlns:a16="http://schemas.microsoft.com/office/drawing/2014/main" val="4004177125"/>
                  </a:ext>
                </a:extLst>
              </a:tr>
              <a:tr h="72405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E1R1A1T3</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Creating a frontend User Interface using React</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vMerge="1">
                  <a:txBody>
                    <a:bodyPr/>
                    <a:lstStyle/>
                    <a:p>
                      <a:endParaRPr lang="en-IN"/>
                    </a:p>
                  </a:txBody>
                  <a:tcPr/>
                </a:tc>
                <a:extLst>
                  <a:ext uri="{0D108BD9-81ED-4DB2-BD59-A6C34878D82A}">
                    <a16:rowId xmlns:a16="http://schemas.microsoft.com/office/drawing/2014/main" val="3324945859"/>
                  </a:ext>
                </a:extLst>
              </a:tr>
              <a:tr h="284567">
                <a:tc rowSpan="2">
                  <a:txBody>
                    <a:bodyPr/>
                    <a:lstStyle/>
                    <a:p>
                      <a:pPr algn="l" fontAlgn="t">
                        <a:lnSpc>
                          <a:spcPct val="115000"/>
                        </a:lnSpc>
                        <a:spcBef>
                          <a:spcPts val="0"/>
                        </a:spcBef>
                        <a:spcAft>
                          <a:spcPts val="1000"/>
                        </a:spcAft>
                      </a:pPr>
                      <a:r>
                        <a:rPr lang="en-US" sz="1400" u="none" strike="noStrike" dirty="0">
                          <a:effectLst/>
                        </a:rPr>
                        <a:t>E1FR2</a:t>
                      </a:r>
                      <a:endParaRPr lang="en-US" sz="1400" b="0" i="0" u="none" strike="noStrike" dirty="0">
                        <a:effectLst/>
                        <a:latin typeface="Arial" panose="020B0604020202020204" pitchFamily="34" charset="0"/>
                      </a:endParaRPr>
                    </a:p>
                  </a:txBody>
                  <a:tcPr marL="52670" marR="52670" marT="4877" marB="0"/>
                </a:tc>
                <a:tc rowSpan="2">
                  <a:txBody>
                    <a:bodyPr/>
                    <a:lstStyle/>
                    <a:p>
                      <a:pPr algn="l" fontAlgn="t">
                        <a:lnSpc>
                          <a:spcPct val="115000"/>
                        </a:lnSpc>
                        <a:spcBef>
                          <a:spcPts val="0"/>
                        </a:spcBef>
                        <a:spcAft>
                          <a:spcPts val="1000"/>
                        </a:spcAft>
                      </a:pPr>
                      <a:r>
                        <a:rPr lang="en-US" sz="1400" u="none" strike="noStrike">
                          <a:effectLst/>
                        </a:rPr>
                        <a:t>E1R1A2</a:t>
                      </a:r>
                      <a:endParaRPr lang="en-US" sz="1400" b="0" i="0" u="none" strike="noStrike">
                        <a:effectLst/>
                        <a:latin typeface="Arial" panose="020B0604020202020204" pitchFamily="34" charset="0"/>
                      </a:endParaRPr>
                    </a:p>
                  </a:txBody>
                  <a:tcPr marL="52670" marR="52670" marT="4877" marB="0"/>
                </a:tc>
                <a:tc rowSpan="2">
                  <a:txBody>
                    <a:bodyPr/>
                    <a:lstStyle/>
                    <a:p>
                      <a:pPr algn="l" fontAlgn="t">
                        <a:lnSpc>
                          <a:spcPct val="115000"/>
                        </a:lnSpc>
                        <a:spcBef>
                          <a:spcPts val="0"/>
                        </a:spcBef>
                        <a:spcAft>
                          <a:spcPts val="1000"/>
                        </a:spcAft>
                      </a:pPr>
                      <a:r>
                        <a:rPr lang="en-US" sz="1400" u="none" strike="noStrike">
                          <a:effectLst/>
                        </a:rPr>
                        <a:t>Backend Development</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E1R1A2T1</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API Management</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rowSpan="3">
                  <a:txBody>
                    <a:bodyPr/>
                    <a:lstStyle/>
                    <a:p>
                      <a:pPr algn="l" fontAlgn="t">
                        <a:lnSpc>
                          <a:spcPct val="115000"/>
                        </a:lnSpc>
                        <a:spcBef>
                          <a:spcPts val="0"/>
                        </a:spcBef>
                        <a:spcAft>
                          <a:spcPts val="1000"/>
                        </a:spcAft>
                      </a:pPr>
                      <a:r>
                        <a:rPr lang="en-US" sz="1400" u="none" strike="noStrike">
                          <a:effectLst/>
                        </a:rPr>
                        <a:t> </a:t>
                      </a:r>
                    </a:p>
                    <a:p>
                      <a:pPr algn="l" fontAlgn="t">
                        <a:lnSpc>
                          <a:spcPct val="115000"/>
                        </a:lnSpc>
                        <a:spcBef>
                          <a:spcPts val="0"/>
                        </a:spcBef>
                        <a:spcAft>
                          <a:spcPts val="1000"/>
                        </a:spcAft>
                      </a:pPr>
                      <a:r>
                        <a:rPr lang="en-US" sz="1400" u="none" strike="noStrike">
                          <a:effectLst/>
                        </a:rPr>
                        <a:t> </a:t>
                      </a:r>
                    </a:p>
                    <a:p>
                      <a:pPr algn="l" fontAlgn="t">
                        <a:lnSpc>
                          <a:spcPct val="115000"/>
                        </a:lnSpc>
                        <a:spcBef>
                          <a:spcPts val="0"/>
                        </a:spcBef>
                        <a:spcAft>
                          <a:spcPts val="1000"/>
                        </a:spcAft>
                      </a:pPr>
                      <a:r>
                        <a:rPr lang="en-US" sz="1400" u="none" strike="noStrike">
                          <a:effectLst/>
                        </a:rPr>
                        <a:t> </a:t>
                      </a:r>
                    </a:p>
                    <a:p>
                      <a:pPr algn="l"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150k</a:t>
                      </a:r>
                      <a:endParaRPr lang="en-US" sz="1400" b="0" i="0" u="none" strike="noStrike">
                        <a:effectLst/>
                        <a:latin typeface="Arial" panose="020B0604020202020204" pitchFamily="34" charset="0"/>
                      </a:endParaRPr>
                    </a:p>
                  </a:txBody>
                  <a:tcPr marL="52670" marR="52670" marT="4877" marB="0"/>
                </a:tc>
                <a:extLst>
                  <a:ext uri="{0D108BD9-81ED-4DB2-BD59-A6C34878D82A}">
                    <a16:rowId xmlns:a16="http://schemas.microsoft.com/office/drawing/2014/main" val="1561148993"/>
                  </a:ext>
                </a:extLst>
              </a:tr>
              <a:tr h="43948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E1R1A2T2</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Hosting</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vMerge="1">
                  <a:txBody>
                    <a:bodyPr/>
                    <a:lstStyle/>
                    <a:p>
                      <a:endParaRPr lang="en-IN"/>
                    </a:p>
                  </a:txBody>
                  <a:tcPr/>
                </a:tc>
                <a:extLst>
                  <a:ext uri="{0D108BD9-81ED-4DB2-BD59-A6C34878D82A}">
                    <a16:rowId xmlns:a16="http://schemas.microsoft.com/office/drawing/2014/main" val="466385722"/>
                  </a:ext>
                </a:extLst>
              </a:tr>
              <a:tr h="975924">
                <a:tc rowSpan="2">
                  <a:txBody>
                    <a:bodyPr/>
                    <a:lstStyle/>
                    <a:p>
                      <a:pPr algn="l" fontAlgn="t">
                        <a:lnSpc>
                          <a:spcPct val="115000"/>
                        </a:lnSpc>
                        <a:spcBef>
                          <a:spcPts val="0"/>
                        </a:spcBef>
                        <a:spcAft>
                          <a:spcPts val="1000"/>
                        </a:spcAft>
                      </a:pPr>
                      <a:r>
                        <a:rPr lang="en-US" sz="1400" u="none" strike="noStrike" dirty="0">
                          <a:effectLst/>
                        </a:rPr>
                        <a:t>E1FR3</a:t>
                      </a:r>
                      <a:endParaRPr lang="en-US" sz="1400" b="0" i="0" u="none" strike="noStrike" dirty="0">
                        <a:effectLst/>
                        <a:latin typeface="Arial" panose="020B0604020202020204" pitchFamily="34" charset="0"/>
                      </a:endParaRPr>
                    </a:p>
                  </a:txBody>
                  <a:tcPr marL="52670" marR="52670" marT="4877" marB="0"/>
                </a:tc>
                <a:tc rowSpan="2">
                  <a:txBody>
                    <a:bodyPr/>
                    <a:lstStyle/>
                    <a:p>
                      <a:pPr algn="l" fontAlgn="t">
                        <a:lnSpc>
                          <a:spcPct val="115000"/>
                        </a:lnSpc>
                        <a:spcBef>
                          <a:spcPts val="0"/>
                        </a:spcBef>
                        <a:spcAft>
                          <a:spcPts val="1000"/>
                        </a:spcAft>
                      </a:pPr>
                      <a:r>
                        <a:rPr lang="en-US" sz="1400" u="none" strike="noStrike" dirty="0">
                          <a:effectLst/>
                        </a:rPr>
                        <a:t>E1R1A3</a:t>
                      </a:r>
                      <a:endParaRPr lang="en-US" sz="1400" b="0" i="0" u="none" strike="noStrike" dirty="0">
                        <a:effectLst/>
                        <a:latin typeface="Arial" panose="020B0604020202020204" pitchFamily="34" charset="0"/>
                      </a:endParaRPr>
                    </a:p>
                  </a:txBody>
                  <a:tcPr marL="52670" marR="52670" marT="4877" marB="0"/>
                </a:tc>
                <a:tc rowSpan="2">
                  <a:txBody>
                    <a:bodyPr/>
                    <a:lstStyle/>
                    <a:p>
                      <a:pPr algn="l" fontAlgn="t">
                        <a:lnSpc>
                          <a:spcPct val="115000"/>
                        </a:lnSpc>
                        <a:spcBef>
                          <a:spcPts val="0"/>
                        </a:spcBef>
                        <a:spcAft>
                          <a:spcPts val="1000"/>
                        </a:spcAft>
                      </a:pPr>
                      <a:r>
                        <a:rPr lang="en-US" sz="1400" u="none" strike="noStrike" dirty="0">
                          <a:effectLst/>
                        </a:rPr>
                        <a:t>Data Analyst</a:t>
                      </a:r>
                      <a:endParaRPr lang="en-US" sz="1400" b="0" i="0" u="none" strike="noStrike" dirty="0">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dirty="0">
                          <a:effectLst/>
                        </a:rPr>
                        <a:t>E1R1A3T1</a:t>
                      </a:r>
                      <a:endParaRPr lang="en-US" sz="1400" b="0" i="0" u="none" strike="noStrike" dirty="0">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dirty="0">
                          <a:effectLst/>
                        </a:rPr>
                        <a:t>Using Data and processing for dynamic view</a:t>
                      </a:r>
                      <a:endParaRPr lang="en-US" sz="1400" b="0" i="0" u="none" strike="noStrike" dirty="0">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dirty="0">
                          <a:effectLst/>
                        </a:rPr>
                        <a:t>6-8</a:t>
                      </a:r>
                      <a:endParaRPr lang="en-US" sz="1400" b="0" i="0" u="none" strike="noStrike" dirty="0">
                        <a:effectLst/>
                        <a:latin typeface="Arial" panose="020B0604020202020204" pitchFamily="34" charset="0"/>
                      </a:endParaRPr>
                    </a:p>
                  </a:txBody>
                  <a:tcPr marL="52670" marR="52670" marT="4877" marB="0"/>
                </a:tc>
                <a:tc vMerge="1">
                  <a:txBody>
                    <a:bodyPr/>
                    <a:lstStyle/>
                    <a:p>
                      <a:endParaRPr lang="en-IN"/>
                    </a:p>
                  </a:txBody>
                  <a:tcPr/>
                </a:tc>
                <a:extLst>
                  <a:ext uri="{0D108BD9-81ED-4DB2-BD59-A6C34878D82A}">
                    <a16:rowId xmlns:a16="http://schemas.microsoft.com/office/drawing/2014/main" val="2369933178"/>
                  </a:ext>
                </a:extLst>
              </a:tr>
              <a:tr h="24452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E1R1A3T2</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Storage</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5</a:t>
                      </a:r>
                      <a:endParaRPr lang="en-US" sz="1400" b="0" i="0" u="none" strike="noStrike">
                        <a:effectLst/>
                        <a:latin typeface="Arial" panose="020B0604020202020204" pitchFamily="34" charset="0"/>
                      </a:endParaRPr>
                    </a:p>
                  </a:txBody>
                  <a:tcPr marL="52670" marR="52670" marT="4877" marB="0"/>
                </a:tc>
                <a:tc>
                  <a:txBody>
                    <a:bodyPr/>
                    <a:lstStyle/>
                    <a:p>
                      <a:pPr algn="ctr" fontAlgn="t">
                        <a:lnSpc>
                          <a:spcPct val="115000"/>
                        </a:lnSpc>
                        <a:spcBef>
                          <a:spcPts val="0"/>
                        </a:spcBef>
                        <a:spcAft>
                          <a:spcPts val="1000"/>
                        </a:spcAft>
                      </a:pPr>
                      <a:r>
                        <a:rPr lang="en-US" sz="1400" u="none" strike="noStrike" dirty="0">
                          <a:effectLst/>
                        </a:rPr>
                        <a:t>10k</a:t>
                      </a:r>
                      <a:endParaRPr lang="en-US" sz="1400" b="0" i="0" u="none" strike="noStrike" dirty="0">
                        <a:effectLst/>
                        <a:latin typeface="Arial" panose="020B0604020202020204" pitchFamily="34" charset="0"/>
                      </a:endParaRPr>
                    </a:p>
                  </a:txBody>
                  <a:tcPr marL="52670" marR="52670" marT="4877" marB="0"/>
                </a:tc>
                <a:extLst>
                  <a:ext uri="{0D108BD9-81ED-4DB2-BD59-A6C34878D82A}">
                    <a16:rowId xmlns:a16="http://schemas.microsoft.com/office/drawing/2014/main" val="4102336955"/>
                  </a:ext>
                </a:extLst>
              </a:tr>
            </a:tbl>
          </a:graphicData>
        </a:graphic>
      </p:graphicFrame>
    </p:spTree>
    <p:extLst>
      <p:ext uri="{BB962C8B-B14F-4D97-AF65-F5344CB8AC3E}">
        <p14:creationId xmlns:p14="http://schemas.microsoft.com/office/powerpoint/2010/main" val="200891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2481-5572-480F-B45A-FBA1C8B0EAA8}"/>
              </a:ext>
            </a:extLst>
          </p:cNvPr>
          <p:cNvSpPr>
            <a:spLocks noGrp="1"/>
          </p:cNvSpPr>
          <p:nvPr>
            <p:ph type="title"/>
          </p:nvPr>
        </p:nvSpPr>
        <p:spPr>
          <a:xfrm>
            <a:off x="1066800" y="731838"/>
            <a:ext cx="10058400" cy="1371600"/>
          </a:xfrm>
        </p:spPr>
        <p:txBody>
          <a:bodyPr>
            <a:normAutofit/>
          </a:bodyPr>
          <a:lstStyle/>
          <a:p>
            <a:r>
              <a:rPr lang="en-IN" dirty="0"/>
              <a:t>Infrastructure/Resource Cost</a:t>
            </a:r>
          </a:p>
        </p:txBody>
      </p:sp>
      <p:graphicFrame>
        <p:nvGraphicFramePr>
          <p:cNvPr id="5" name="Content Placeholder 4">
            <a:extLst>
              <a:ext uri="{FF2B5EF4-FFF2-40B4-BE49-F238E27FC236}">
                <a16:creationId xmlns:a16="http://schemas.microsoft.com/office/drawing/2014/main" id="{37F25BDD-17AD-40A8-B465-0F73FC41E13C}"/>
              </a:ext>
            </a:extLst>
          </p:cNvPr>
          <p:cNvGraphicFramePr>
            <a:graphicFrameLocks noGrp="1"/>
          </p:cNvGraphicFramePr>
          <p:nvPr>
            <p:ph idx="1"/>
            <p:extLst>
              <p:ext uri="{D42A27DB-BD31-4B8C-83A1-F6EECF244321}">
                <p14:modId xmlns:p14="http://schemas.microsoft.com/office/powerpoint/2010/main" val="1804950063"/>
              </p:ext>
            </p:extLst>
          </p:nvPr>
        </p:nvGraphicFramePr>
        <p:xfrm>
          <a:off x="1066800" y="3046667"/>
          <a:ext cx="10058398" cy="1707896"/>
        </p:xfrm>
        <a:graphic>
          <a:graphicData uri="http://schemas.openxmlformats.org/drawingml/2006/table">
            <a:tbl>
              <a:tblPr firstRow="1" firstCol="1" bandRow="1">
                <a:tableStyleId>{5C22544A-7EE6-4342-B048-85BDC9FD1C3A}</a:tableStyleId>
              </a:tblPr>
              <a:tblGrid>
                <a:gridCol w="2818134">
                  <a:extLst>
                    <a:ext uri="{9D8B030D-6E8A-4147-A177-3AD203B41FA5}">
                      <a16:colId xmlns:a16="http://schemas.microsoft.com/office/drawing/2014/main" val="2531093073"/>
                    </a:ext>
                  </a:extLst>
                </a:gridCol>
                <a:gridCol w="2450551">
                  <a:extLst>
                    <a:ext uri="{9D8B030D-6E8A-4147-A177-3AD203B41FA5}">
                      <a16:colId xmlns:a16="http://schemas.microsoft.com/office/drawing/2014/main" val="3081264811"/>
                    </a:ext>
                  </a:extLst>
                </a:gridCol>
                <a:gridCol w="2472829">
                  <a:extLst>
                    <a:ext uri="{9D8B030D-6E8A-4147-A177-3AD203B41FA5}">
                      <a16:colId xmlns:a16="http://schemas.microsoft.com/office/drawing/2014/main" val="2470744397"/>
                    </a:ext>
                  </a:extLst>
                </a:gridCol>
                <a:gridCol w="2316884">
                  <a:extLst>
                    <a:ext uri="{9D8B030D-6E8A-4147-A177-3AD203B41FA5}">
                      <a16:colId xmlns:a16="http://schemas.microsoft.com/office/drawing/2014/main" val="441219890"/>
                    </a:ext>
                  </a:extLst>
                </a:gridCol>
              </a:tblGrid>
              <a:tr h="0">
                <a:tc>
                  <a:txBody>
                    <a:bodyPr/>
                    <a:lstStyle/>
                    <a:p>
                      <a:pPr algn="l" fontAlgn="t">
                        <a:lnSpc>
                          <a:spcPct val="115000"/>
                        </a:lnSpc>
                        <a:spcBef>
                          <a:spcPts val="0"/>
                        </a:spcBef>
                        <a:spcAft>
                          <a:spcPts val="1000"/>
                        </a:spcAft>
                      </a:pPr>
                      <a:r>
                        <a:rPr lang="en-US" sz="1600" u="none" strike="noStrike">
                          <a:effectLst/>
                        </a:rPr>
                        <a:t>Infrastructure Requirement</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Qty</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Cost per qty</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Cost per item</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458770421"/>
                  </a:ext>
                </a:extLst>
              </a:tr>
              <a:tr h="0">
                <a:tc>
                  <a:txBody>
                    <a:bodyPr/>
                    <a:lstStyle/>
                    <a:p>
                      <a:pPr algn="l" fontAlgn="t">
                        <a:lnSpc>
                          <a:spcPct val="115000"/>
                        </a:lnSpc>
                        <a:spcBef>
                          <a:spcPts val="0"/>
                        </a:spcBef>
                        <a:spcAft>
                          <a:spcPts val="1000"/>
                        </a:spcAft>
                      </a:pPr>
                      <a:r>
                        <a:rPr lang="en-US" sz="1600" u="none" strike="noStrike">
                          <a:effectLst/>
                        </a:rPr>
                        <a:t>Domain Rights</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2-5k</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2-5k</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177105006"/>
                  </a:ext>
                </a:extLst>
              </a:tr>
              <a:tr h="0">
                <a:tc>
                  <a:txBody>
                    <a:bodyPr/>
                    <a:lstStyle/>
                    <a:p>
                      <a:pPr algn="l" fontAlgn="t">
                        <a:lnSpc>
                          <a:spcPct val="115000"/>
                        </a:lnSpc>
                        <a:spcBef>
                          <a:spcPts val="0"/>
                        </a:spcBef>
                        <a:spcAft>
                          <a:spcPts val="1000"/>
                        </a:spcAft>
                      </a:pPr>
                      <a:r>
                        <a:rPr lang="en-US" sz="1600" u="none" strike="noStrike" dirty="0">
                          <a:effectLst/>
                        </a:rPr>
                        <a:t>Server firm and other hardware</a:t>
                      </a:r>
                      <a:endParaRPr lang="en-US" sz="1600" b="0" i="0" u="none" strike="noStrike" dirty="0">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150k</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150k</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754865239"/>
                  </a:ext>
                </a:extLst>
              </a:tr>
              <a:tr h="0">
                <a:tc>
                  <a:txBody>
                    <a:bodyPr/>
                    <a:lstStyle/>
                    <a:p>
                      <a:pPr algn="l" fontAlgn="t">
                        <a:lnSpc>
                          <a:spcPct val="115000"/>
                        </a:lnSpc>
                        <a:spcBef>
                          <a:spcPts val="0"/>
                        </a:spcBef>
                        <a:spcAft>
                          <a:spcPts val="1000"/>
                        </a:spcAft>
                      </a:pPr>
                      <a:r>
                        <a:rPr lang="en-US" sz="1600" u="none" strike="noStrike">
                          <a:effectLst/>
                        </a:rPr>
                        <a:t>Legal and other government documents</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200k</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200k</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327880098"/>
                  </a:ext>
                </a:extLst>
              </a:tr>
            </a:tbl>
          </a:graphicData>
        </a:graphic>
      </p:graphicFrame>
    </p:spTree>
    <p:extLst>
      <p:ext uri="{BB962C8B-B14F-4D97-AF65-F5344CB8AC3E}">
        <p14:creationId xmlns:p14="http://schemas.microsoft.com/office/powerpoint/2010/main" val="2505225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EA94-68E1-4258-BAA1-2C2EEF8F33E4}"/>
              </a:ext>
            </a:extLst>
          </p:cNvPr>
          <p:cNvSpPr>
            <a:spLocks noGrp="1"/>
          </p:cNvSpPr>
          <p:nvPr>
            <p:ph type="title"/>
          </p:nvPr>
        </p:nvSpPr>
        <p:spPr/>
        <p:txBody>
          <a:bodyPr/>
          <a:lstStyle/>
          <a:p>
            <a:r>
              <a:rPr lang="en-IN" dirty="0"/>
              <a:t>What is SRM Connect?</a:t>
            </a:r>
          </a:p>
        </p:txBody>
      </p:sp>
      <p:sp>
        <p:nvSpPr>
          <p:cNvPr id="3" name="Content Placeholder 2">
            <a:extLst>
              <a:ext uri="{FF2B5EF4-FFF2-40B4-BE49-F238E27FC236}">
                <a16:creationId xmlns:a16="http://schemas.microsoft.com/office/drawing/2014/main" id="{5DAEE2C9-FBAC-4045-993F-7D4C70370C34}"/>
              </a:ext>
            </a:extLst>
          </p:cNvPr>
          <p:cNvSpPr>
            <a:spLocks noGrp="1"/>
          </p:cNvSpPr>
          <p:nvPr>
            <p:ph idx="1"/>
          </p:nvPr>
        </p:nvSpPr>
        <p:spPr>
          <a:xfrm>
            <a:off x="1066800" y="2035174"/>
            <a:ext cx="10496550" cy="4822826"/>
          </a:xfrm>
        </p:spPr>
        <p:txBody>
          <a:bodyPr>
            <a:noAutofit/>
          </a:bodyPr>
          <a:lstStyle/>
          <a:p>
            <a:r>
              <a:rPr lang="en-IN" sz="3200" dirty="0"/>
              <a:t>a platform to unite SRM </a:t>
            </a:r>
          </a:p>
          <a:p>
            <a:r>
              <a:rPr lang="en-IN" sz="3200" dirty="0"/>
              <a:t>bring all opportunities to one place</a:t>
            </a:r>
          </a:p>
          <a:p>
            <a:r>
              <a:rPr lang="en-IN" sz="3200" dirty="0"/>
              <a:t>Share projects and accomplishments with everyone in SRM</a:t>
            </a:r>
          </a:p>
          <a:p>
            <a:r>
              <a:rPr lang="en-IN" sz="3200" dirty="0"/>
              <a:t>Connect with ALUMNI and teachers to gain insights into college happenings</a:t>
            </a:r>
          </a:p>
        </p:txBody>
      </p:sp>
    </p:spTree>
    <p:extLst>
      <p:ext uri="{BB962C8B-B14F-4D97-AF65-F5344CB8AC3E}">
        <p14:creationId xmlns:p14="http://schemas.microsoft.com/office/powerpoint/2010/main" val="97666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9F1B-0139-4CB4-B50D-205EB91B818D}"/>
              </a:ext>
            </a:extLst>
          </p:cNvPr>
          <p:cNvSpPr>
            <a:spLocks noGrp="1"/>
          </p:cNvSpPr>
          <p:nvPr>
            <p:ph type="title"/>
          </p:nvPr>
        </p:nvSpPr>
        <p:spPr/>
        <p:txBody>
          <a:bodyPr>
            <a:normAutofit/>
          </a:bodyPr>
          <a:lstStyle/>
          <a:p>
            <a:r>
              <a:rPr lang="en-US" dirty="0"/>
              <a:t>Maintenance and Support Cost</a:t>
            </a:r>
            <a:endParaRPr lang="en-IN" dirty="0"/>
          </a:p>
        </p:txBody>
      </p:sp>
      <p:graphicFrame>
        <p:nvGraphicFramePr>
          <p:cNvPr id="5" name="Content Placeholder 4">
            <a:extLst>
              <a:ext uri="{FF2B5EF4-FFF2-40B4-BE49-F238E27FC236}">
                <a16:creationId xmlns:a16="http://schemas.microsoft.com/office/drawing/2014/main" id="{649170A2-B299-44D1-9815-937E897D1075}"/>
              </a:ext>
            </a:extLst>
          </p:cNvPr>
          <p:cNvGraphicFramePr>
            <a:graphicFrameLocks noGrp="1"/>
          </p:cNvGraphicFramePr>
          <p:nvPr>
            <p:ph idx="1"/>
            <p:extLst>
              <p:ext uri="{D42A27DB-BD31-4B8C-83A1-F6EECF244321}">
                <p14:modId xmlns:p14="http://schemas.microsoft.com/office/powerpoint/2010/main" val="112276100"/>
              </p:ext>
            </p:extLst>
          </p:nvPr>
        </p:nvGraphicFramePr>
        <p:xfrm>
          <a:off x="1066800" y="2103438"/>
          <a:ext cx="10058398" cy="4152392"/>
        </p:xfrm>
        <a:graphic>
          <a:graphicData uri="http://schemas.openxmlformats.org/drawingml/2006/table">
            <a:tbl>
              <a:tblPr firstRow="1" firstCol="1" bandRow="1">
                <a:tableStyleId>{5C22544A-7EE6-4342-B048-85BDC9FD1C3A}</a:tableStyleId>
              </a:tblPr>
              <a:tblGrid>
                <a:gridCol w="2113631">
                  <a:extLst>
                    <a:ext uri="{9D8B030D-6E8A-4147-A177-3AD203B41FA5}">
                      <a16:colId xmlns:a16="http://schemas.microsoft.com/office/drawing/2014/main" val="747102626"/>
                    </a:ext>
                  </a:extLst>
                </a:gridCol>
                <a:gridCol w="2362293">
                  <a:extLst>
                    <a:ext uri="{9D8B030D-6E8A-4147-A177-3AD203B41FA5}">
                      <a16:colId xmlns:a16="http://schemas.microsoft.com/office/drawing/2014/main" val="3124236604"/>
                    </a:ext>
                  </a:extLst>
                </a:gridCol>
                <a:gridCol w="1044382">
                  <a:extLst>
                    <a:ext uri="{9D8B030D-6E8A-4147-A177-3AD203B41FA5}">
                      <a16:colId xmlns:a16="http://schemas.microsoft.com/office/drawing/2014/main" val="3824164589"/>
                    </a:ext>
                  </a:extLst>
                </a:gridCol>
                <a:gridCol w="2324995">
                  <a:extLst>
                    <a:ext uri="{9D8B030D-6E8A-4147-A177-3AD203B41FA5}">
                      <a16:colId xmlns:a16="http://schemas.microsoft.com/office/drawing/2014/main" val="204735727"/>
                    </a:ext>
                  </a:extLst>
                </a:gridCol>
                <a:gridCol w="2213097">
                  <a:extLst>
                    <a:ext uri="{9D8B030D-6E8A-4147-A177-3AD203B41FA5}">
                      <a16:colId xmlns:a16="http://schemas.microsoft.com/office/drawing/2014/main" val="3784791347"/>
                    </a:ext>
                  </a:extLst>
                </a:gridCol>
              </a:tblGrid>
              <a:tr h="0">
                <a:tc>
                  <a:txBody>
                    <a:bodyPr/>
                    <a:lstStyle/>
                    <a:p>
                      <a:pPr algn="l" fontAlgn="t">
                        <a:lnSpc>
                          <a:spcPct val="115000"/>
                        </a:lnSpc>
                        <a:spcBef>
                          <a:spcPts val="0"/>
                        </a:spcBef>
                        <a:spcAft>
                          <a:spcPts val="1000"/>
                        </a:spcAft>
                      </a:pPr>
                      <a:r>
                        <a:rPr lang="en-US" sz="1600" u="none" strike="noStrike">
                          <a:effectLst/>
                        </a:rPr>
                        <a:t>Category</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Details</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Qty</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Cost per qty per annum</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Cost per item</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381583679"/>
                  </a:ext>
                </a:extLst>
              </a:tr>
              <a:tr h="0">
                <a:tc>
                  <a:txBody>
                    <a:bodyPr/>
                    <a:lstStyle/>
                    <a:p>
                      <a:pPr algn="l" fontAlgn="t">
                        <a:lnSpc>
                          <a:spcPct val="115000"/>
                        </a:lnSpc>
                        <a:spcBef>
                          <a:spcPts val="0"/>
                        </a:spcBef>
                        <a:spcAft>
                          <a:spcPts val="1000"/>
                        </a:spcAft>
                      </a:pPr>
                      <a:r>
                        <a:rPr lang="en-US" sz="1600" u="none" strike="noStrike" dirty="0">
                          <a:effectLst/>
                        </a:rPr>
                        <a:t>People</a:t>
                      </a:r>
                      <a:endParaRPr lang="en-US" sz="1600" b="0" i="0" u="none" strike="noStrike" dirty="0">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Tester</a:t>
                      </a:r>
                    </a:p>
                    <a:p>
                      <a:pPr algn="l" fontAlgn="t">
                        <a:lnSpc>
                          <a:spcPct val="115000"/>
                        </a:lnSpc>
                        <a:spcBef>
                          <a:spcPts val="0"/>
                        </a:spcBef>
                        <a:spcAft>
                          <a:spcPts val="1000"/>
                        </a:spcAft>
                      </a:pPr>
                      <a:r>
                        <a:rPr lang="en-US" sz="1600" u="none" strike="noStrike">
                          <a:effectLst/>
                        </a:rPr>
                        <a:t> </a:t>
                      </a:r>
                    </a:p>
                    <a:p>
                      <a:pPr algn="l" fontAlgn="t">
                        <a:lnSpc>
                          <a:spcPct val="115000"/>
                        </a:lnSpc>
                        <a:spcBef>
                          <a:spcPts val="0"/>
                        </a:spcBef>
                        <a:spcAft>
                          <a:spcPts val="1000"/>
                        </a:spcAft>
                      </a:pPr>
                      <a:r>
                        <a:rPr lang="en-US" sz="1600" u="none" strike="noStrike">
                          <a:effectLst/>
                        </a:rPr>
                        <a:t>Frond End Developer</a:t>
                      </a:r>
                    </a:p>
                    <a:p>
                      <a:pPr algn="l" fontAlgn="t">
                        <a:lnSpc>
                          <a:spcPct val="115000"/>
                        </a:lnSpc>
                        <a:spcBef>
                          <a:spcPts val="0"/>
                        </a:spcBef>
                        <a:spcAft>
                          <a:spcPts val="1000"/>
                        </a:spcAft>
                      </a:pPr>
                      <a:r>
                        <a:rPr lang="en-US" sz="1600" u="none" strike="noStrike">
                          <a:effectLst/>
                        </a:rPr>
                        <a:t> </a:t>
                      </a:r>
                    </a:p>
                    <a:p>
                      <a:pPr algn="l" fontAlgn="t">
                        <a:lnSpc>
                          <a:spcPct val="115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3</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20,000,000</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60,000,000</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014683491"/>
                  </a:ext>
                </a:extLst>
              </a:tr>
              <a:tr h="0">
                <a:tc>
                  <a:txBody>
                    <a:bodyPr/>
                    <a:lstStyle/>
                    <a:p>
                      <a:pPr algn="l" fontAlgn="t">
                        <a:lnSpc>
                          <a:spcPct val="115000"/>
                        </a:lnSpc>
                        <a:spcBef>
                          <a:spcPts val="0"/>
                        </a:spcBef>
                        <a:spcAft>
                          <a:spcPts val="1000"/>
                        </a:spcAft>
                      </a:pPr>
                      <a:r>
                        <a:rPr lang="en-US" sz="1600" u="none" strike="noStrike">
                          <a:effectLst/>
                        </a:rPr>
                        <a:t>License </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Operating System </a:t>
                      </a:r>
                    </a:p>
                    <a:p>
                      <a:pPr algn="l" fontAlgn="t">
                        <a:lnSpc>
                          <a:spcPct val="115000"/>
                        </a:lnSpc>
                        <a:spcBef>
                          <a:spcPts val="0"/>
                        </a:spcBef>
                        <a:spcAft>
                          <a:spcPts val="1000"/>
                        </a:spcAft>
                      </a:pPr>
                      <a:r>
                        <a:rPr lang="en-US" sz="1600" u="none" strike="noStrike">
                          <a:effectLst/>
                        </a:rPr>
                        <a:t>Middleware </a:t>
                      </a:r>
                    </a:p>
                    <a:p>
                      <a:pPr algn="l" fontAlgn="t">
                        <a:lnSpc>
                          <a:spcPct val="115000"/>
                        </a:lnSpc>
                        <a:spcBef>
                          <a:spcPts val="0"/>
                        </a:spcBef>
                        <a:spcAft>
                          <a:spcPts val="1000"/>
                        </a:spcAft>
                      </a:pPr>
                      <a:r>
                        <a:rPr lang="en-US" sz="1600" u="none" strike="noStrike">
                          <a:effectLst/>
                        </a:rPr>
                        <a:t>IDE </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10</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10000</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100,000</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553413488"/>
                  </a:ext>
                </a:extLst>
              </a:tr>
              <a:tr h="0">
                <a:tc>
                  <a:txBody>
                    <a:bodyPr/>
                    <a:lstStyle/>
                    <a:p>
                      <a:pPr algn="l" fontAlgn="t">
                        <a:lnSpc>
                          <a:spcPct val="115000"/>
                        </a:lnSpc>
                        <a:spcBef>
                          <a:spcPts val="0"/>
                        </a:spcBef>
                        <a:spcAft>
                          <a:spcPts val="1000"/>
                        </a:spcAft>
                      </a:pPr>
                      <a:r>
                        <a:rPr lang="en-US" sz="1600" u="none" strike="noStrike">
                          <a:effectLst/>
                        </a:rPr>
                        <a:t>Infrastructures</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Server, Storage and Machine</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20000</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400,000</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1858125793"/>
                  </a:ext>
                </a:extLst>
              </a:tr>
            </a:tbl>
          </a:graphicData>
        </a:graphic>
      </p:graphicFrame>
    </p:spTree>
    <p:extLst>
      <p:ext uri="{BB962C8B-B14F-4D97-AF65-F5344CB8AC3E}">
        <p14:creationId xmlns:p14="http://schemas.microsoft.com/office/powerpoint/2010/main" val="4095988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51B6-5EBE-4776-A39E-CCC7891BA190}"/>
              </a:ext>
            </a:extLst>
          </p:cNvPr>
          <p:cNvSpPr>
            <a:spLocks noGrp="1"/>
          </p:cNvSpPr>
          <p:nvPr>
            <p:ph type="title"/>
          </p:nvPr>
        </p:nvSpPr>
        <p:spPr/>
        <p:txBody>
          <a:bodyPr>
            <a:normAutofit/>
          </a:bodyPr>
          <a:lstStyle/>
          <a:p>
            <a:r>
              <a:rPr lang="en-IN" dirty="0"/>
              <a:t>Identification Team members </a:t>
            </a:r>
          </a:p>
        </p:txBody>
      </p:sp>
      <p:graphicFrame>
        <p:nvGraphicFramePr>
          <p:cNvPr id="5" name="Content Placeholder 4">
            <a:extLst>
              <a:ext uri="{FF2B5EF4-FFF2-40B4-BE49-F238E27FC236}">
                <a16:creationId xmlns:a16="http://schemas.microsoft.com/office/drawing/2014/main" id="{2985CD72-6946-4649-9E46-57F2B34CA072}"/>
              </a:ext>
            </a:extLst>
          </p:cNvPr>
          <p:cNvGraphicFramePr>
            <a:graphicFrameLocks noGrp="1"/>
          </p:cNvGraphicFramePr>
          <p:nvPr>
            <p:ph idx="1"/>
            <p:extLst>
              <p:ext uri="{D42A27DB-BD31-4B8C-83A1-F6EECF244321}">
                <p14:modId xmlns:p14="http://schemas.microsoft.com/office/powerpoint/2010/main" val="509063532"/>
              </p:ext>
            </p:extLst>
          </p:nvPr>
        </p:nvGraphicFramePr>
        <p:xfrm>
          <a:off x="1066800" y="2103438"/>
          <a:ext cx="10058399" cy="3970309"/>
        </p:xfrm>
        <a:graphic>
          <a:graphicData uri="http://schemas.openxmlformats.org/drawingml/2006/table">
            <a:tbl>
              <a:tblPr firstRow="1" firstCol="1" bandRow="1">
                <a:tableStyleId>{5C22544A-7EE6-4342-B048-85BDC9FD1C3A}</a:tableStyleId>
              </a:tblPr>
              <a:tblGrid>
                <a:gridCol w="2813364">
                  <a:extLst>
                    <a:ext uri="{9D8B030D-6E8A-4147-A177-3AD203B41FA5}">
                      <a16:colId xmlns:a16="http://schemas.microsoft.com/office/drawing/2014/main" val="4208556314"/>
                    </a:ext>
                  </a:extLst>
                </a:gridCol>
                <a:gridCol w="2365218">
                  <a:extLst>
                    <a:ext uri="{9D8B030D-6E8A-4147-A177-3AD203B41FA5}">
                      <a16:colId xmlns:a16="http://schemas.microsoft.com/office/drawing/2014/main" val="3451622380"/>
                    </a:ext>
                  </a:extLst>
                </a:gridCol>
                <a:gridCol w="4879817">
                  <a:extLst>
                    <a:ext uri="{9D8B030D-6E8A-4147-A177-3AD203B41FA5}">
                      <a16:colId xmlns:a16="http://schemas.microsoft.com/office/drawing/2014/main" val="646037874"/>
                    </a:ext>
                  </a:extLst>
                </a:gridCol>
              </a:tblGrid>
              <a:tr h="0">
                <a:tc>
                  <a:txBody>
                    <a:bodyPr/>
                    <a:lstStyle/>
                    <a:p>
                      <a:pPr algn="l" fontAlgn="t">
                        <a:lnSpc>
                          <a:spcPct val="150000"/>
                        </a:lnSpc>
                        <a:spcBef>
                          <a:spcPts val="0"/>
                        </a:spcBef>
                        <a:spcAft>
                          <a:spcPts val="1000"/>
                        </a:spcAft>
                      </a:pPr>
                      <a:r>
                        <a:rPr lang="en-US" sz="1600" u="none" strike="noStrike">
                          <a:effectLst/>
                        </a:rPr>
                        <a:t>Name</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Role</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Responsibilities</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03404811"/>
                  </a:ext>
                </a:extLst>
              </a:tr>
              <a:tr h="0">
                <a:tc>
                  <a:txBody>
                    <a:bodyPr/>
                    <a:lstStyle/>
                    <a:p>
                      <a:pPr algn="l" fontAlgn="t">
                        <a:lnSpc>
                          <a:spcPct val="150000"/>
                        </a:lnSpc>
                        <a:spcBef>
                          <a:spcPts val="0"/>
                        </a:spcBef>
                        <a:spcAft>
                          <a:spcPts val="1000"/>
                        </a:spcAft>
                      </a:pPr>
                      <a:r>
                        <a:rPr lang="en-US" sz="1600" u="none" strike="noStrike">
                          <a:effectLst/>
                        </a:rPr>
                        <a:t>Project Team</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Key Business User (Product Owner)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Provide clear business and user requirements</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063589054"/>
                  </a:ext>
                </a:extLst>
              </a:tr>
              <a:tr h="0">
                <a:tc>
                  <a:txBody>
                    <a:bodyPr/>
                    <a:lstStyle/>
                    <a:p>
                      <a:pPr algn="l" fontAlgn="t">
                        <a:lnSpc>
                          <a:spcPct val="150000"/>
                        </a:lnSpc>
                        <a:spcBef>
                          <a:spcPts val="0"/>
                        </a:spcBef>
                        <a:spcAft>
                          <a:spcPts val="1000"/>
                        </a:spcAft>
                      </a:pPr>
                      <a:r>
                        <a:rPr lang="en-US" sz="1600" u="none" strike="noStrike" dirty="0">
                          <a:effectLst/>
                        </a:rPr>
                        <a:t>Kusum Paraag Grandhi</a:t>
                      </a:r>
                      <a:endParaRPr lang="en-US" sz="1600" b="0" i="0" u="none" strike="noStrike" dirty="0">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Project Manager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Manage the project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982606974"/>
                  </a:ext>
                </a:extLst>
              </a:tr>
              <a:tr h="0">
                <a:tc>
                  <a:txBody>
                    <a:bodyPr/>
                    <a:lstStyle/>
                    <a:p>
                      <a:pPr algn="l" fontAlgn="t">
                        <a:lnSpc>
                          <a:spcPct val="150000"/>
                        </a:lnSpc>
                        <a:spcBef>
                          <a:spcPts val="0"/>
                        </a:spcBef>
                        <a:spcAft>
                          <a:spcPts val="1000"/>
                        </a:spcAft>
                      </a:pPr>
                      <a:r>
                        <a:rPr lang="en-US" sz="1600" u="none" strike="noStrike">
                          <a:effectLst/>
                        </a:rPr>
                        <a:t>Dinesh Varma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Business Analyst</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Discuss and Document Requirements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342024304"/>
                  </a:ext>
                </a:extLst>
              </a:tr>
              <a:tr h="0">
                <a:tc>
                  <a:txBody>
                    <a:bodyPr/>
                    <a:lstStyle/>
                    <a:p>
                      <a:pPr algn="l" fontAlgn="t">
                        <a:lnSpc>
                          <a:spcPct val="150000"/>
                        </a:lnSpc>
                        <a:spcBef>
                          <a:spcPts val="0"/>
                        </a:spcBef>
                        <a:spcAft>
                          <a:spcPts val="1000"/>
                        </a:spcAft>
                      </a:pPr>
                      <a:r>
                        <a:rPr lang="en-US" sz="1600" u="none" strike="noStrike">
                          <a:effectLst/>
                        </a:rPr>
                        <a:t>Kusum Paraag Grandhi</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Technical Lead</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Design the end-to-end architecture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350791267"/>
                  </a:ext>
                </a:extLst>
              </a:tr>
              <a:tr h="0">
                <a:tc>
                  <a:txBody>
                    <a:bodyPr/>
                    <a:lstStyle/>
                    <a:p>
                      <a:pPr algn="l" fontAlgn="t">
                        <a:lnSpc>
                          <a:spcPct val="150000"/>
                        </a:lnSpc>
                        <a:spcBef>
                          <a:spcPts val="0"/>
                        </a:spcBef>
                        <a:spcAft>
                          <a:spcPts val="1000"/>
                        </a:spcAft>
                      </a:pPr>
                      <a:r>
                        <a:rPr lang="en-US" sz="1600" u="none" strike="noStrike">
                          <a:effectLst/>
                        </a:rPr>
                        <a:t>Kusum Paraag Grandhi</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Frontend Developer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Develop user interface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954500794"/>
                  </a:ext>
                </a:extLst>
              </a:tr>
              <a:tr h="0">
                <a:tc>
                  <a:txBody>
                    <a:bodyPr/>
                    <a:lstStyle/>
                    <a:p>
                      <a:pPr algn="l" fontAlgn="t">
                        <a:lnSpc>
                          <a:spcPct val="150000"/>
                        </a:lnSpc>
                        <a:spcBef>
                          <a:spcPts val="0"/>
                        </a:spcBef>
                        <a:spcAft>
                          <a:spcPts val="1000"/>
                        </a:spcAft>
                      </a:pPr>
                      <a:r>
                        <a:rPr lang="en-US" sz="1600" u="none" strike="noStrike">
                          <a:effectLst/>
                        </a:rPr>
                        <a:t>Pavitra Golchha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dirty="0">
                          <a:effectLst/>
                        </a:rPr>
                        <a:t>Design, Develop. Unit Test Services/API/DB </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464660686"/>
                  </a:ext>
                </a:extLst>
              </a:tr>
              <a:tr h="145809">
                <a:tc>
                  <a:txBody>
                    <a:bodyPr/>
                    <a:lstStyle/>
                    <a:p>
                      <a:pPr algn="l" fontAlgn="t">
                        <a:lnSpc>
                          <a:spcPct val="150000"/>
                        </a:lnSpc>
                        <a:spcBef>
                          <a:spcPts val="0"/>
                        </a:spcBef>
                        <a:spcAft>
                          <a:spcPts val="1000"/>
                        </a:spcAft>
                      </a:pPr>
                      <a:r>
                        <a:rPr lang="en-US" sz="1600" u="none" strike="noStrike">
                          <a:effectLst/>
                        </a:rPr>
                        <a:t>Pavitra Golchha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Cloud Operations </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Provision required Services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24458188"/>
                  </a:ext>
                </a:extLst>
              </a:tr>
              <a:tr h="627669">
                <a:tc>
                  <a:txBody>
                    <a:bodyPr/>
                    <a:lstStyle/>
                    <a:p>
                      <a:pPr algn="l" fontAlgn="t">
                        <a:lnSpc>
                          <a:spcPct val="150000"/>
                        </a:lnSpc>
                        <a:spcBef>
                          <a:spcPts val="0"/>
                        </a:spcBef>
                        <a:spcAft>
                          <a:spcPts val="1000"/>
                        </a:spcAft>
                      </a:pPr>
                      <a:r>
                        <a:rPr lang="en-US" sz="1600" u="none" strike="noStrike">
                          <a:effectLst/>
                        </a:rPr>
                        <a:t>Dinesh Varma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Tester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dirty="0">
                          <a:effectLst/>
                        </a:rPr>
                        <a:t>Define Test Cases and Perform Testing</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273901066"/>
                  </a:ext>
                </a:extLst>
              </a:tr>
            </a:tbl>
          </a:graphicData>
        </a:graphic>
      </p:graphicFrame>
    </p:spTree>
    <p:extLst>
      <p:ext uri="{BB962C8B-B14F-4D97-AF65-F5344CB8AC3E}">
        <p14:creationId xmlns:p14="http://schemas.microsoft.com/office/powerpoint/2010/main" val="339137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7A09-6A3B-4F81-ADDA-A6CD8AB57767}"/>
              </a:ext>
            </a:extLst>
          </p:cNvPr>
          <p:cNvSpPr>
            <a:spLocks noGrp="1"/>
          </p:cNvSpPr>
          <p:nvPr>
            <p:ph type="title"/>
          </p:nvPr>
        </p:nvSpPr>
        <p:spPr/>
        <p:txBody>
          <a:bodyPr/>
          <a:lstStyle/>
          <a:p>
            <a:r>
              <a:rPr lang="en-IN"/>
              <a:t>List </a:t>
            </a:r>
            <a:r>
              <a:rPr lang="en-IN" dirty="0"/>
              <a:t>(Describe) Register </a:t>
            </a:r>
          </a:p>
        </p:txBody>
      </p:sp>
      <p:graphicFrame>
        <p:nvGraphicFramePr>
          <p:cNvPr id="5" name="Content Placeholder 4">
            <a:extLst>
              <a:ext uri="{FF2B5EF4-FFF2-40B4-BE49-F238E27FC236}">
                <a16:creationId xmlns:a16="http://schemas.microsoft.com/office/drawing/2014/main" id="{1907387A-951F-4160-952C-4E353FA5F3BD}"/>
              </a:ext>
            </a:extLst>
          </p:cNvPr>
          <p:cNvGraphicFramePr>
            <a:graphicFrameLocks noGrp="1"/>
          </p:cNvGraphicFramePr>
          <p:nvPr>
            <p:ph idx="1"/>
            <p:extLst>
              <p:ext uri="{D42A27DB-BD31-4B8C-83A1-F6EECF244321}">
                <p14:modId xmlns:p14="http://schemas.microsoft.com/office/powerpoint/2010/main" val="2861736952"/>
              </p:ext>
            </p:extLst>
          </p:nvPr>
        </p:nvGraphicFramePr>
        <p:xfrm>
          <a:off x="1066800" y="2493963"/>
          <a:ext cx="10182224" cy="2606435"/>
        </p:xfrm>
        <a:graphic>
          <a:graphicData uri="http://schemas.openxmlformats.org/drawingml/2006/table">
            <a:tbl>
              <a:tblPr bandRow="1">
                <a:tableStyleId>{B301B821-A1FF-4177-AEE7-76D212191A09}</a:tableStyleId>
              </a:tblPr>
              <a:tblGrid>
                <a:gridCol w="851195">
                  <a:extLst>
                    <a:ext uri="{9D8B030D-6E8A-4147-A177-3AD203B41FA5}">
                      <a16:colId xmlns:a16="http://schemas.microsoft.com/office/drawing/2014/main" val="3603066804"/>
                    </a:ext>
                  </a:extLst>
                </a:gridCol>
                <a:gridCol w="5058992">
                  <a:extLst>
                    <a:ext uri="{9D8B030D-6E8A-4147-A177-3AD203B41FA5}">
                      <a16:colId xmlns:a16="http://schemas.microsoft.com/office/drawing/2014/main" val="709105264"/>
                    </a:ext>
                  </a:extLst>
                </a:gridCol>
                <a:gridCol w="4272037">
                  <a:extLst>
                    <a:ext uri="{9D8B030D-6E8A-4147-A177-3AD203B41FA5}">
                      <a16:colId xmlns:a16="http://schemas.microsoft.com/office/drawing/2014/main" val="1319068616"/>
                    </a:ext>
                  </a:extLst>
                </a:gridCol>
              </a:tblGrid>
              <a:tr h="306231">
                <a:tc>
                  <a:txBody>
                    <a:bodyPr/>
                    <a:lstStyle/>
                    <a:p>
                      <a:pPr algn="l" fontAlgn="t">
                        <a:lnSpc>
                          <a:spcPct val="115000"/>
                        </a:lnSpc>
                        <a:spcBef>
                          <a:spcPts val="0"/>
                        </a:spcBef>
                        <a:spcAft>
                          <a:spcPts val="1000"/>
                        </a:spcAft>
                      </a:pPr>
                      <a:r>
                        <a:rPr lang="en-US" sz="1600" u="none" strike="noStrike">
                          <a:effectLst/>
                        </a:rPr>
                        <a:t>Risk ID (#)</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Risk Description</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Impact Description</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914959064"/>
                  </a:ext>
                </a:extLst>
              </a:tr>
              <a:tr h="304870">
                <a:tc>
                  <a:txBody>
                    <a:bodyPr/>
                    <a:lstStyle/>
                    <a:p>
                      <a:pPr algn="l" fontAlgn="t">
                        <a:lnSpc>
                          <a:spcPct val="115000"/>
                        </a:lnSpc>
                        <a:spcBef>
                          <a:spcPts val="0"/>
                        </a:spcBef>
                        <a:spcAft>
                          <a:spcPts val="1000"/>
                        </a:spcAft>
                      </a:pPr>
                      <a:r>
                        <a:rPr lang="en-US" sz="1600" u="none" strike="noStrike">
                          <a:effectLst/>
                        </a:rPr>
                        <a:t>R01</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Server crash</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Slow site load due to poor support from database team</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640810142"/>
                  </a:ext>
                </a:extLst>
              </a:tr>
              <a:tr h="304870">
                <a:tc>
                  <a:txBody>
                    <a:bodyPr/>
                    <a:lstStyle/>
                    <a:p>
                      <a:pPr algn="l" fontAlgn="t">
                        <a:lnSpc>
                          <a:spcPct val="115000"/>
                        </a:lnSpc>
                        <a:spcBef>
                          <a:spcPts val="0"/>
                        </a:spcBef>
                        <a:spcAft>
                          <a:spcPts val="1000"/>
                        </a:spcAft>
                      </a:pPr>
                      <a:r>
                        <a:rPr lang="en-US" sz="1600" u="none" strike="noStrike">
                          <a:effectLst/>
                        </a:rPr>
                        <a:t>R02</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Unresponsive site</a:t>
                      </a:r>
                      <a:endParaRPr lang="en-US" sz="1600" b="0" i="0" u="none" strike="noStrike" dirty="0">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browser incompatibility </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157544860"/>
                  </a:ext>
                </a:extLst>
              </a:tr>
              <a:tr h="600019">
                <a:tc>
                  <a:txBody>
                    <a:bodyPr/>
                    <a:lstStyle/>
                    <a:p>
                      <a:pPr algn="l" fontAlgn="t">
                        <a:lnSpc>
                          <a:spcPct val="115000"/>
                        </a:lnSpc>
                        <a:spcBef>
                          <a:spcPts val="0"/>
                        </a:spcBef>
                        <a:spcAft>
                          <a:spcPts val="1000"/>
                        </a:spcAft>
                      </a:pPr>
                      <a:r>
                        <a:rPr lang="en-US" sz="1600" u="none" strike="noStrike">
                          <a:effectLst/>
                        </a:rPr>
                        <a:t>R03</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Database failure</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Losing the personal chat of the user or some of his personal information</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198751116"/>
                  </a:ext>
                </a:extLst>
              </a:tr>
              <a:tr h="304870">
                <a:tc>
                  <a:txBody>
                    <a:bodyPr/>
                    <a:lstStyle/>
                    <a:p>
                      <a:pPr algn="l" fontAlgn="t">
                        <a:lnSpc>
                          <a:spcPct val="115000"/>
                        </a:lnSpc>
                        <a:spcBef>
                          <a:spcPts val="0"/>
                        </a:spcBef>
                        <a:spcAft>
                          <a:spcPts val="1000"/>
                        </a:spcAft>
                      </a:pPr>
                      <a:r>
                        <a:rPr lang="en-US" sz="1600" u="none" strike="noStrike">
                          <a:effectLst/>
                        </a:rPr>
                        <a:t>R04</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Breach of user data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Users information have been hacked by someone</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343834444"/>
                  </a:ext>
                </a:extLst>
              </a:tr>
            </a:tbl>
          </a:graphicData>
        </a:graphic>
      </p:graphicFrame>
    </p:spTree>
    <p:extLst>
      <p:ext uri="{BB962C8B-B14F-4D97-AF65-F5344CB8AC3E}">
        <p14:creationId xmlns:p14="http://schemas.microsoft.com/office/powerpoint/2010/main" val="694082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8E39-BC72-4706-A08A-8E8481BE9326}"/>
              </a:ext>
            </a:extLst>
          </p:cNvPr>
          <p:cNvSpPr>
            <a:spLocks noGrp="1"/>
          </p:cNvSpPr>
          <p:nvPr>
            <p:ph type="title"/>
          </p:nvPr>
        </p:nvSpPr>
        <p:spPr/>
        <p:txBody>
          <a:bodyPr/>
          <a:lstStyle/>
          <a:p>
            <a:r>
              <a:rPr lang="en-IN"/>
              <a:t>Managing </a:t>
            </a:r>
            <a:r>
              <a:rPr lang="en-IN" dirty="0"/>
              <a:t>Risk</a:t>
            </a:r>
          </a:p>
        </p:txBody>
      </p:sp>
      <p:graphicFrame>
        <p:nvGraphicFramePr>
          <p:cNvPr id="5" name="Content Placeholder 4">
            <a:extLst>
              <a:ext uri="{FF2B5EF4-FFF2-40B4-BE49-F238E27FC236}">
                <a16:creationId xmlns:a16="http://schemas.microsoft.com/office/drawing/2014/main" id="{09B19AA9-8565-448D-9A7C-AE7D60FA1D18}"/>
              </a:ext>
            </a:extLst>
          </p:cNvPr>
          <p:cNvGraphicFramePr>
            <a:graphicFrameLocks noGrp="1"/>
          </p:cNvGraphicFramePr>
          <p:nvPr>
            <p:ph idx="1"/>
            <p:extLst>
              <p:ext uri="{D42A27DB-BD31-4B8C-83A1-F6EECF244321}">
                <p14:modId xmlns:p14="http://schemas.microsoft.com/office/powerpoint/2010/main" val="2129263452"/>
              </p:ext>
            </p:extLst>
          </p:nvPr>
        </p:nvGraphicFramePr>
        <p:xfrm>
          <a:off x="1066800" y="1789113"/>
          <a:ext cx="10058396" cy="4784977"/>
        </p:xfrm>
        <a:graphic>
          <a:graphicData uri="http://schemas.openxmlformats.org/drawingml/2006/table">
            <a:tbl>
              <a:tblPr bandRow="1">
                <a:tableStyleId>{5C22544A-7EE6-4342-B048-85BDC9FD1C3A}</a:tableStyleId>
              </a:tblPr>
              <a:tblGrid>
                <a:gridCol w="706717">
                  <a:extLst>
                    <a:ext uri="{9D8B030D-6E8A-4147-A177-3AD203B41FA5}">
                      <a16:colId xmlns:a16="http://schemas.microsoft.com/office/drawing/2014/main" val="625944506"/>
                    </a:ext>
                  </a:extLst>
                </a:gridCol>
                <a:gridCol w="1150471">
                  <a:extLst>
                    <a:ext uri="{9D8B030D-6E8A-4147-A177-3AD203B41FA5}">
                      <a16:colId xmlns:a16="http://schemas.microsoft.com/office/drawing/2014/main" val="62076534"/>
                    </a:ext>
                  </a:extLst>
                </a:gridCol>
                <a:gridCol w="2235200">
                  <a:extLst>
                    <a:ext uri="{9D8B030D-6E8A-4147-A177-3AD203B41FA5}">
                      <a16:colId xmlns:a16="http://schemas.microsoft.com/office/drawing/2014/main" val="2006173693"/>
                    </a:ext>
                  </a:extLst>
                </a:gridCol>
                <a:gridCol w="1807883">
                  <a:extLst>
                    <a:ext uri="{9D8B030D-6E8A-4147-A177-3AD203B41FA5}">
                      <a16:colId xmlns:a16="http://schemas.microsoft.com/office/drawing/2014/main" val="2295669776"/>
                    </a:ext>
                  </a:extLst>
                </a:gridCol>
                <a:gridCol w="1627093">
                  <a:extLst>
                    <a:ext uri="{9D8B030D-6E8A-4147-A177-3AD203B41FA5}">
                      <a16:colId xmlns:a16="http://schemas.microsoft.com/office/drawing/2014/main" val="3507734111"/>
                    </a:ext>
                  </a:extLst>
                </a:gridCol>
                <a:gridCol w="1314824">
                  <a:extLst>
                    <a:ext uri="{9D8B030D-6E8A-4147-A177-3AD203B41FA5}">
                      <a16:colId xmlns:a16="http://schemas.microsoft.com/office/drawing/2014/main" val="1903692689"/>
                    </a:ext>
                  </a:extLst>
                </a:gridCol>
                <a:gridCol w="1216208">
                  <a:extLst>
                    <a:ext uri="{9D8B030D-6E8A-4147-A177-3AD203B41FA5}">
                      <a16:colId xmlns:a16="http://schemas.microsoft.com/office/drawing/2014/main" val="3907022972"/>
                    </a:ext>
                  </a:extLst>
                </a:gridCol>
              </a:tblGrid>
              <a:tr h="655970">
                <a:tc>
                  <a:txBody>
                    <a:bodyPr/>
                    <a:lstStyle/>
                    <a:p>
                      <a:pPr algn="l" fontAlgn="t">
                        <a:lnSpc>
                          <a:spcPct val="115000"/>
                        </a:lnSpc>
                        <a:spcBef>
                          <a:spcPts val="0"/>
                        </a:spcBef>
                        <a:spcAft>
                          <a:spcPts val="1000"/>
                        </a:spcAft>
                      </a:pPr>
                      <a:r>
                        <a:rPr lang="en-US" sz="1600" u="none" strike="noStrike">
                          <a:effectLst/>
                        </a:rPr>
                        <a:t>Risk ID (#)</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Status [Open / Closed]</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Risk Appetite [ Accept/ Mitigate/ Transfer/Avoid]</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Action </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dirty="0">
                          <a:effectLst/>
                        </a:rPr>
                        <a:t>Action Owner</a:t>
                      </a:r>
                      <a:endParaRPr lang="en-US" sz="1600" b="0" i="0" u="none" strike="noStrike" dirty="0">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Target Date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Remarks</a:t>
                      </a:r>
                      <a:endParaRPr lang="en-US" sz="1600" b="0" i="0" u="none" strike="noStrike">
                        <a:effectLst/>
                        <a:latin typeface="Arial" panose="020B0604020202020204" pitchFamily="34" charset="0"/>
                      </a:endParaRPr>
                    </a:p>
                  </a:txBody>
                  <a:tcPr marL="38679" marR="38679" marT="3581" marB="0"/>
                </a:tc>
                <a:extLst>
                  <a:ext uri="{0D108BD9-81ED-4DB2-BD59-A6C34878D82A}">
                    <a16:rowId xmlns:a16="http://schemas.microsoft.com/office/drawing/2014/main" val="2438025355"/>
                  </a:ext>
                </a:extLst>
              </a:tr>
              <a:tr h="764701">
                <a:tc>
                  <a:txBody>
                    <a:bodyPr/>
                    <a:lstStyle/>
                    <a:p>
                      <a:pPr algn="l" fontAlgn="t">
                        <a:lnSpc>
                          <a:spcPct val="115000"/>
                        </a:lnSpc>
                        <a:spcBef>
                          <a:spcPts val="0"/>
                        </a:spcBef>
                        <a:spcAft>
                          <a:spcPts val="1000"/>
                        </a:spcAft>
                      </a:pPr>
                      <a:r>
                        <a:rPr lang="en-US" sz="1600" u="none" strike="noStrike">
                          <a:effectLst/>
                        </a:rPr>
                        <a:t>R01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Open</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Mitigate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Scale the servers to support more traffic</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05-06-21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 </a:t>
                      </a:r>
                      <a:endParaRPr lang="en-US" sz="1600" b="0" i="0" u="none" strike="noStrike">
                        <a:effectLst/>
                        <a:latin typeface="Arial" panose="020B0604020202020204" pitchFamily="34" charset="0"/>
                      </a:endParaRPr>
                    </a:p>
                  </a:txBody>
                  <a:tcPr marL="38679" marR="38679" marT="3581" marB="0"/>
                </a:tc>
                <a:extLst>
                  <a:ext uri="{0D108BD9-81ED-4DB2-BD59-A6C34878D82A}">
                    <a16:rowId xmlns:a16="http://schemas.microsoft.com/office/drawing/2014/main" val="3394913012"/>
                  </a:ext>
                </a:extLst>
              </a:tr>
              <a:tr h="438507">
                <a:tc>
                  <a:txBody>
                    <a:bodyPr/>
                    <a:lstStyle/>
                    <a:p>
                      <a:pPr algn="l" fontAlgn="t">
                        <a:lnSpc>
                          <a:spcPct val="115000"/>
                        </a:lnSpc>
                        <a:spcBef>
                          <a:spcPts val="0"/>
                        </a:spcBef>
                        <a:spcAft>
                          <a:spcPts val="1000"/>
                        </a:spcAft>
                      </a:pPr>
                      <a:r>
                        <a:rPr lang="en-US" sz="1600" u="none" strike="noStrike">
                          <a:effectLst/>
                        </a:rPr>
                        <a:t>R02</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Open</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Mitigate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Optimise code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Frontend developer</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05-06-21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 </a:t>
                      </a:r>
                      <a:endParaRPr lang="en-US" sz="1600" b="0" i="0" u="none" strike="noStrike">
                        <a:effectLst/>
                        <a:latin typeface="Arial" panose="020B0604020202020204" pitchFamily="34" charset="0"/>
                      </a:endParaRPr>
                    </a:p>
                  </a:txBody>
                  <a:tcPr marL="38679" marR="38679" marT="3581" marB="0"/>
                </a:tc>
                <a:extLst>
                  <a:ext uri="{0D108BD9-81ED-4DB2-BD59-A6C34878D82A}">
                    <a16:rowId xmlns:a16="http://schemas.microsoft.com/office/drawing/2014/main" val="1312559651"/>
                  </a:ext>
                </a:extLst>
              </a:tr>
              <a:tr h="764701">
                <a:tc>
                  <a:txBody>
                    <a:bodyPr/>
                    <a:lstStyle/>
                    <a:p>
                      <a:pPr algn="l" fontAlgn="t">
                        <a:lnSpc>
                          <a:spcPct val="115000"/>
                        </a:lnSpc>
                        <a:spcBef>
                          <a:spcPts val="0"/>
                        </a:spcBef>
                        <a:spcAft>
                          <a:spcPts val="1000"/>
                        </a:spcAft>
                      </a:pPr>
                      <a:r>
                        <a:rPr lang="en-US" sz="1600" u="none" strike="noStrike">
                          <a:effectLst/>
                        </a:rPr>
                        <a:t>R03</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Open</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Mitigate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Restore data from backups or expand storage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05-06-21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 </a:t>
                      </a:r>
                      <a:endParaRPr lang="en-US" sz="1600" b="0" i="0" u="none" strike="noStrike">
                        <a:effectLst/>
                        <a:latin typeface="Arial" panose="020B0604020202020204" pitchFamily="34" charset="0"/>
                      </a:endParaRPr>
                    </a:p>
                  </a:txBody>
                  <a:tcPr marL="38679" marR="38679" marT="3581" marB="0"/>
                </a:tc>
                <a:extLst>
                  <a:ext uri="{0D108BD9-81ED-4DB2-BD59-A6C34878D82A}">
                    <a16:rowId xmlns:a16="http://schemas.microsoft.com/office/drawing/2014/main" val="1790617338"/>
                  </a:ext>
                </a:extLst>
              </a:tr>
              <a:tr h="1308358">
                <a:tc>
                  <a:txBody>
                    <a:bodyPr/>
                    <a:lstStyle/>
                    <a:p>
                      <a:pPr algn="l" fontAlgn="t">
                        <a:lnSpc>
                          <a:spcPct val="115000"/>
                        </a:lnSpc>
                        <a:spcBef>
                          <a:spcPts val="0"/>
                        </a:spcBef>
                        <a:spcAft>
                          <a:spcPts val="1000"/>
                        </a:spcAft>
                      </a:pPr>
                      <a:r>
                        <a:rPr lang="en-US" sz="1600" u="none" strike="noStrike">
                          <a:effectLst/>
                        </a:rPr>
                        <a:t>R04</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Open</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Mitigate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Reset user password immediately and notify the user about the breach</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05-06-21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dirty="0">
                          <a:effectLst/>
                        </a:rPr>
                        <a:t> </a:t>
                      </a:r>
                      <a:endParaRPr lang="en-US" sz="1600" b="0" i="0" u="none" strike="noStrike" dirty="0">
                        <a:effectLst/>
                        <a:latin typeface="Arial" panose="020B0604020202020204" pitchFamily="34" charset="0"/>
                      </a:endParaRPr>
                    </a:p>
                  </a:txBody>
                  <a:tcPr marL="38679" marR="38679" marT="3581" marB="0"/>
                </a:tc>
                <a:extLst>
                  <a:ext uri="{0D108BD9-81ED-4DB2-BD59-A6C34878D82A}">
                    <a16:rowId xmlns:a16="http://schemas.microsoft.com/office/drawing/2014/main" val="1382036915"/>
                  </a:ext>
                </a:extLst>
              </a:tr>
            </a:tbl>
          </a:graphicData>
        </a:graphic>
      </p:graphicFrame>
    </p:spTree>
    <p:extLst>
      <p:ext uri="{BB962C8B-B14F-4D97-AF65-F5344CB8AC3E}">
        <p14:creationId xmlns:p14="http://schemas.microsoft.com/office/powerpoint/2010/main" val="4223659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5350-2987-48CE-BCC9-8021F74674F5}"/>
              </a:ext>
            </a:extLst>
          </p:cNvPr>
          <p:cNvSpPr>
            <a:spLocks noGrp="1"/>
          </p:cNvSpPr>
          <p:nvPr>
            <p:ph type="title"/>
          </p:nvPr>
        </p:nvSpPr>
        <p:spPr/>
        <p:txBody>
          <a:bodyPr>
            <a:normAutofit/>
          </a:bodyPr>
          <a:lstStyle/>
          <a:p>
            <a:r>
              <a:rPr lang="en-IN" dirty="0"/>
              <a:t>Use Case Diagram </a:t>
            </a:r>
          </a:p>
        </p:txBody>
      </p:sp>
      <p:sp>
        <p:nvSpPr>
          <p:cNvPr id="3" name="Content Placeholder 2">
            <a:extLst>
              <a:ext uri="{FF2B5EF4-FFF2-40B4-BE49-F238E27FC236}">
                <a16:creationId xmlns:a16="http://schemas.microsoft.com/office/drawing/2014/main" id="{DE6F0556-91AC-4804-9710-CC0D264C09F0}"/>
              </a:ext>
            </a:extLst>
          </p:cNvPr>
          <p:cNvSpPr>
            <a:spLocks noGrp="1"/>
          </p:cNvSpPr>
          <p:nvPr>
            <p:ph idx="1"/>
          </p:nvPr>
        </p:nvSpPr>
        <p:spPr/>
        <p:txBody>
          <a:bodyPr/>
          <a:lstStyle/>
          <a:p>
            <a:endParaRPr lang="en-IN"/>
          </a:p>
        </p:txBody>
      </p:sp>
      <p:pic>
        <p:nvPicPr>
          <p:cNvPr id="4" name="image4.jpg">
            <a:extLst>
              <a:ext uri="{FF2B5EF4-FFF2-40B4-BE49-F238E27FC236}">
                <a16:creationId xmlns:a16="http://schemas.microsoft.com/office/drawing/2014/main" id="{7724C1B7-E679-4848-9466-CB896FFAA597}"/>
              </a:ext>
            </a:extLst>
          </p:cNvPr>
          <p:cNvPicPr/>
          <p:nvPr/>
        </p:nvPicPr>
        <p:blipFill>
          <a:blip r:embed="rId2"/>
          <a:srcRect/>
          <a:stretch>
            <a:fillRect/>
          </a:stretch>
        </p:blipFill>
        <p:spPr>
          <a:xfrm>
            <a:off x="1239837" y="1733550"/>
            <a:ext cx="9304338" cy="4800600"/>
          </a:xfrm>
          <a:prstGeom prst="rect">
            <a:avLst/>
          </a:prstGeom>
          <a:ln/>
        </p:spPr>
      </p:pic>
    </p:spTree>
    <p:extLst>
      <p:ext uri="{BB962C8B-B14F-4D97-AF65-F5344CB8AC3E}">
        <p14:creationId xmlns:p14="http://schemas.microsoft.com/office/powerpoint/2010/main" val="2999836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CB09-2853-4ABD-8690-3EDAE4A16B59}"/>
              </a:ext>
            </a:extLst>
          </p:cNvPr>
          <p:cNvSpPr>
            <a:spLocks noGrp="1"/>
          </p:cNvSpPr>
          <p:nvPr>
            <p:ph type="title"/>
          </p:nvPr>
        </p:nvSpPr>
        <p:spPr/>
        <p:txBody>
          <a:bodyPr/>
          <a:lstStyle/>
          <a:p>
            <a:r>
              <a:rPr lang="en-IN" dirty="0"/>
              <a:t>DFD Diagram (process) </a:t>
            </a:r>
          </a:p>
        </p:txBody>
      </p:sp>
      <p:sp>
        <p:nvSpPr>
          <p:cNvPr id="3" name="Content Placeholder 2">
            <a:extLst>
              <a:ext uri="{FF2B5EF4-FFF2-40B4-BE49-F238E27FC236}">
                <a16:creationId xmlns:a16="http://schemas.microsoft.com/office/drawing/2014/main" id="{0FEFF65F-6509-4061-A213-68E5F9913F14}"/>
              </a:ext>
            </a:extLst>
          </p:cNvPr>
          <p:cNvSpPr>
            <a:spLocks noGrp="1"/>
          </p:cNvSpPr>
          <p:nvPr>
            <p:ph idx="1"/>
          </p:nvPr>
        </p:nvSpPr>
        <p:spPr/>
        <p:txBody>
          <a:bodyPr/>
          <a:lstStyle/>
          <a:p>
            <a:endParaRPr lang="en-IN"/>
          </a:p>
        </p:txBody>
      </p:sp>
      <p:pic>
        <p:nvPicPr>
          <p:cNvPr id="4" name="image2.jpg">
            <a:extLst>
              <a:ext uri="{FF2B5EF4-FFF2-40B4-BE49-F238E27FC236}">
                <a16:creationId xmlns:a16="http://schemas.microsoft.com/office/drawing/2014/main" id="{881C5B44-2DED-4EAB-B88C-3BB407A68A9E}"/>
              </a:ext>
            </a:extLst>
          </p:cNvPr>
          <p:cNvPicPr/>
          <p:nvPr/>
        </p:nvPicPr>
        <p:blipFill>
          <a:blip r:embed="rId2"/>
          <a:srcRect/>
          <a:stretch>
            <a:fillRect/>
          </a:stretch>
        </p:blipFill>
        <p:spPr>
          <a:xfrm>
            <a:off x="1638300" y="1814830"/>
            <a:ext cx="8580438" cy="4795520"/>
          </a:xfrm>
          <a:prstGeom prst="rect">
            <a:avLst/>
          </a:prstGeom>
          <a:ln/>
        </p:spPr>
      </p:pic>
    </p:spTree>
    <p:extLst>
      <p:ext uri="{BB962C8B-B14F-4D97-AF65-F5344CB8AC3E}">
        <p14:creationId xmlns:p14="http://schemas.microsoft.com/office/powerpoint/2010/main" val="574527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90CB-1F91-43BC-BBA5-19B7D97CE555}"/>
              </a:ext>
            </a:extLst>
          </p:cNvPr>
          <p:cNvSpPr>
            <a:spLocks noGrp="1"/>
          </p:cNvSpPr>
          <p:nvPr>
            <p:ph type="title"/>
          </p:nvPr>
        </p:nvSpPr>
        <p:spPr/>
        <p:txBody>
          <a:bodyPr>
            <a:normAutofit fontScale="90000"/>
          </a:bodyPr>
          <a:lstStyle/>
          <a:p>
            <a:r>
              <a:rPr lang="en-US" dirty="0"/>
              <a:t>Class Diagram (Applied For OOPS based Project)</a:t>
            </a:r>
            <a:endParaRPr lang="en-IN" dirty="0"/>
          </a:p>
        </p:txBody>
      </p:sp>
      <p:sp>
        <p:nvSpPr>
          <p:cNvPr id="3" name="Content Placeholder 2">
            <a:extLst>
              <a:ext uri="{FF2B5EF4-FFF2-40B4-BE49-F238E27FC236}">
                <a16:creationId xmlns:a16="http://schemas.microsoft.com/office/drawing/2014/main" id="{CE65B2E8-060B-4FCD-B1C2-A507D8A98027}"/>
              </a:ext>
            </a:extLst>
          </p:cNvPr>
          <p:cNvSpPr>
            <a:spLocks noGrp="1"/>
          </p:cNvSpPr>
          <p:nvPr>
            <p:ph idx="1"/>
          </p:nvPr>
        </p:nvSpPr>
        <p:spPr/>
        <p:txBody>
          <a:bodyPr/>
          <a:lstStyle/>
          <a:p>
            <a:endParaRPr lang="en-IN"/>
          </a:p>
        </p:txBody>
      </p:sp>
      <p:pic>
        <p:nvPicPr>
          <p:cNvPr id="4" name="image3.jpg">
            <a:extLst>
              <a:ext uri="{FF2B5EF4-FFF2-40B4-BE49-F238E27FC236}">
                <a16:creationId xmlns:a16="http://schemas.microsoft.com/office/drawing/2014/main" id="{2F7D936C-FA19-4B80-8624-789A05559022}"/>
              </a:ext>
            </a:extLst>
          </p:cNvPr>
          <p:cNvPicPr/>
          <p:nvPr/>
        </p:nvPicPr>
        <p:blipFill>
          <a:blip r:embed="rId2"/>
          <a:srcRect/>
          <a:stretch>
            <a:fillRect/>
          </a:stretch>
        </p:blipFill>
        <p:spPr>
          <a:xfrm>
            <a:off x="1230312" y="2014193"/>
            <a:ext cx="9323388" cy="4415181"/>
          </a:xfrm>
          <a:prstGeom prst="rect">
            <a:avLst/>
          </a:prstGeom>
          <a:ln/>
        </p:spPr>
      </p:pic>
    </p:spTree>
    <p:extLst>
      <p:ext uri="{BB962C8B-B14F-4D97-AF65-F5344CB8AC3E}">
        <p14:creationId xmlns:p14="http://schemas.microsoft.com/office/powerpoint/2010/main" val="2870590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6CF7-EDBD-43B3-8BEC-A1B5B281AABD}"/>
              </a:ext>
            </a:extLst>
          </p:cNvPr>
          <p:cNvSpPr>
            <a:spLocks noGrp="1"/>
          </p:cNvSpPr>
          <p:nvPr>
            <p:ph type="title"/>
          </p:nvPr>
        </p:nvSpPr>
        <p:spPr/>
        <p:txBody>
          <a:bodyPr/>
          <a:lstStyle/>
          <a:p>
            <a:r>
              <a:rPr lang="en-IN" dirty="0"/>
              <a:t>Collaboration Diagram </a:t>
            </a:r>
          </a:p>
        </p:txBody>
      </p:sp>
      <p:sp>
        <p:nvSpPr>
          <p:cNvPr id="3" name="Content Placeholder 2">
            <a:extLst>
              <a:ext uri="{FF2B5EF4-FFF2-40B4-BE49-F238E27FC236}">
                <a16:creationId xmlns:a16="http://schemas.microsoft.com/office/drawing/2014/main" id="{61365910-25AB-4416-80B1-A47696FA27BD}"/>
              </a:ext>
            </a:extLst>
          </p:cNvPr>
          <p:cNvSpPr>
            <a:spLocks noGrp="1"/>
          </p:cNvSpPr>
          <p:nvPr>
            <p:ph idx="1"/>
          </p:nvPr>
        </p:nvSpPr>
        <p:spPr/>
        <p:txBody>
          <a:bodyPr/>
          <a:lstStyle/>
          <a:p>
            <a:endParaRPr lang="en-IN"/>
          </a:p>
        </p:txBody>
      </p:sp>
      <p:pic>
        <p:nvPicPr>
          <p:cNvPr id="4" name="image5.png">
            <a:extLst>
              <a:ext uri="{FF2B5EF4-FFF2-40B4-BE49-F238E27FC236}">
                <a16:creationId xmlns:a16="http://schemas.microsoft.com/office/drawing/2014/main" id="{82C06B42-E459-4E34-8D3D-F189AC2F8104}"/>
              </a:ext>
            </a:extLst>
          </p:cNvPr>
          <p:cNvPicPr/>
          <p:nvPr/>
        </p:nvPicPr>
        <p:blipFill>
          <a:blip r:embed="rId2"/>
          <a:srcRect/>
          <a:stretch>
            <a:fillRect/>
          </a:stretch>
        </p:blipFill>
        <p:spPr>
          <a:xfrm>
            <a:off x="2257426" y="1825624"/>
            <a:ext cx="7046912" cy="4670425"/>
          </a:xfrm>
          <a:prstGeom prst="rect">
            <a:avLst/>
          </a:prstGeom>
          <a:ln/>
        </p:spPr>
      </p:pic>
    </p:spTree>
    <p:extLst>
      <p:ext uri="{BB962C8B-B14F-4D97-AF65-F5344CB8AC3E}">
        <p14:creationId xmlns:p14="http://schemas.microsoft.com/office/powerpoint/2010/main" val="2280205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610E-D136-488F-A562-4CE762175FAB}"/>
              </a:ext>
            </a:extLst>
          </p:cNvPr>
          <p:cNvSpPr>
            <a:spLocks noGrp="1"/>
          </p:cNvSpPr>
          <p:nvPr>
            <p:ph type="title"/>
          </p:nvPr>
        </p:nvSpPr>
        <p:spPr/>
        <p:txBody>
          <a:bodyPr/>
          <a:lstStyle/>
          <a:p>
            <a:r>
              <a:rPr lang="en-IN" dirty="0"/>
              <a:t>State Diagram</a:t>
            </a:r>
          </a:p>
        </p:txBody>
      </p:sp>
      <p:sp>
        <p:nvSpPr>
          <p:cNvPr id="3" name="Content Placeholder 2">
            <a:extLst>
              <a:ext uri="{FF2B5EF4-FFF2-40B4-BE49-F238E27FC236}">
                <a16:creationId xmlns:a16="http://schemas.microsoft.com/office/drawing/2014/main" id="{2BB2A452-2847-4B97-B072-919E65FBF79E}"/>
              </a:ext>
            </a:extLst>
          </p:cNvPr>
          <p:cNvSpPr>
            <a:spLocks noGrp="1"/>
          </p:cNvSpPr>
          <p:nvPr>
            <p:ph idx="1"/>
          </p:nvPr>
        </p:nvSpPr>
        <p:spPr/>
        <p:txBody>
          <a:bodyPr/>
          <a:lstStyle/>
          <a:p>
            <a:endParaRPr lang="en-IN"/>
          </a:p>
        </p:txBody>
      </p:sp>
      <p:pic>
        <p:nvPicPr>
          <p:cNvPr id="4" name="image5.png">
            <a:extLst>
              <a:ext uri="{FF2B5EF4-FFF2-40B4-BE49-F238E27FC236}">
                <a16:creationId xmlns:a16="http://schemas.microsoft.com/office/drawing/2014/main" id="{25976FD6-BC0E-4052-AA26-53B3C5ECC9DA}"/>
              </a:ext>
            </a:extLst>
          </p:cNvPr>
          <p:cNvPicPr/>
          <p:nvPr/>
        </p:nvPicPr>
        <p:blipFill>
          <a:blip r:embed="rId2"/>
          <a:srcRect/>
          <a:stretch>
            <a:fillRect/>
          </a:stretch>
        </p:blipFill>
        <p:spPr>
          <a:xfrm>
            <a:off x="3606006" y="1830705"/>
            <a:ext cx="4979988" cy="4476750"/>
          </a:xfrm>
          <a:prstGeom prst="rect">
            <a:avLst/>
          </a:prstGeom>
          <a:ln/>
        </p:spPr>
      </p:pic>
    </p:spTree>
    <p:extLst>
      <p:ext uri="{BB962C8B-B14F-4D97-AF65-F5344CB8AC3E}">
        <p14:creationId xmlns:p14="http://schemas.microsoft.com/office/powerpoint/2010/main" val="283611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681D-22DC-49EC-AF9A-E513561A5B15}"/>
              </a:ext>
            </a:extLst>
          </p:cNvPr>
          <p:cNvSpPr>
            <a:spLocks noGrp="1"/>
          </p:cNvSpPr>
          <p:nvPr>
            <p:ph type="title"/>
          </p:nvPr>
        </p:nvSpPr>
        <p:spPr/>
        <p:txBody>
          <a:bodyPr/>
          <a:lstStyle/>
          <a:p>
            <a:r>
              <a:rPr lang="en-IN" dirty="0"/>
              <a:t>Deployment Diagram </a:t>
            </a:r>
          </a:p>
        </p:txBody>
      </p:sp>
      <p:sp>
        <p:nvSpPr>
          <p:cNvPr id="3" name="Content Placeholder 2">
            <a:extLst>
              <a:ext uri="{FF2B5EF4-FFF2-40B4-BE49-F238E27FC236}">
                <a16:creationId xmlns:a16="http://schemas.microsoft.com/office/drawing/2014/main" id="{2482CF93-977C-4FD1-80B2-A5274A0B90D7}"/>
              </a:ext>
            </a:extLst>
          </p:cNvPr>
          <p:cNvSpPr>
            <a:spLocks noGrp="1"/>
          </p:cNvSpPr>
          <p:nvPr>
            <p:ph idx="1"/>
          </p:nvPr>
        </p:nvSpPr>
        <p:spPr/>
        <p:txBody>
          <a:bodyPr/>
          <a:lstStyle/>
          <a:p>
            <a:endParaRPr lang="en-IN"/>
          </a:p>
        </p:txBody>
      </p:sp>
      <p:pic>
        <p:nvPicPr>
          <p:cNvPr id="4" name="image13.png">
            <a:extLst>
              <a:ext uri="{FF2B5EF4-FFF2-40B4-BE49-F238E27FC236}">
                <a16:creationId xmlns:a16="http://schemas.microsoft.com/office/drawing/2014/main" id="{E7733D73-9E0B-45E1-A090-46C4D8D77C7B}"/>
              </a:ext>
            </a:extLst>
          </p:cNvPr>
          <p:cNvPicPr/>
          <p:nvPr/>
        </p:nvPicPr>
        <p:blipFill>
          <a:blip r:embed="rId2"/>
          <a:srcRect/>
          <a:stretch>
            <a:fillRect/>
          </a:stretch>
        </p:blipFill>
        <p:spPr>
          <a:xfrm>
            <a:off x="2135187" y="1908175"/>
            <a:ext cx="7437438" cy="4616450"/>
          </a:xfrm>
          <a:prstGeom prst="rect">
            <a:avLst/>
          </a:prstGeom>
          <a:ln/>
        </p:spPr>
      </p:pic>
    </p:spTree>
    <p:extLst>
      <p:ext uri="{BB962C8B-B14F-4D97-AF65-F5344CB8AC3E}">
        <p14:creationId xmlns:p14="http://schemas.microsoft.com/office/powerpoint/2010/main" val="335453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7917-CCFD-4757-94D6-8538B44015A9}"/>
              </a:ext>
            </a:extLst>
          </p:cNvPr>
          <p:cNvSpPr>
            <a:spLocks noGrp="1"/>
          </p:cNvSpPr>
          <p:nvPr>
            <p:ph type="title"/>
          </p:nvPr>
        </p:nvSpPr>
        <p:spPr/>
        <p:txBody>
          <a:bodyPr/>
          <a:lstStyle/>
          <a:p>
            <a:r>
              <a:rPr lang="en-IN" dirty="0"/>
              <a:t>The Problem</a:t>
            </a:r>
          </a:p>
        </p:txBody>
      </p:sp>
      <p:sp>
        <p:nvSpPr>
          <p:cNvPr id="3" name="Content Placeholder 2">
            <a:extLst>
              <a:ext uri="{FF2B5EF4-FFF2-40B4-BE49-F238E27FC236}">
                <a16:creationId xmlns:a16="http://schemas.microsoft.com/office/drawing/2014/main" id="{BC3B59F2-1832-4FD1-A739-148CD04A6680}"/>
              </a:ext>
            </a:extLst>
          </p:cNvPr>
          <p:cNvSpPr>
            <a:spLocks noGrp="1"/>
          </p:cNvSpPr>
          <p:nvPr>
            <p:ph idx="1"/>
          </p:nvPr>
        </p:nvSpPr>
        <p:spPr/>
        <p:txBody>
          <a:bodyPr>
            <a:normAutofit/>
          </a:bodyPr>
          <a:lstStyle/>
          <a:p>
            <a:r>
              <a:rPr lang="en-IN" sz="2800" dirty="0"/>
              <a:t>Campus has over 40000 people</a:t>
            </a:r>
          </a:p>
          <a:p>
            <a:r>
              <a:rPr lang="en-IN" sz="2800" dirty="0"/>
              <a:t>Inter disciplinary interactions are less</a:t>
            </a:r>
          </a:p>
          <a:p>
            <a:r>
              <a:rPr lang="en-IN" sz="2800" dirty="0"/>
              <a:t>No scope of understanding all events taking place at once</a:t>
            </a:r>
          </a:p>
          <a:p>
            <a:r>
              <a:rPr lang="en-IN" sz="2800" dirty="0"/>
              <a:t>Cant explore all paths</a:t>
            </a:r>
          </a:p>
          <a:p>
            <a:r>
              <a:rPr lang="en-IN" sz="2800" dirty="0"/>
              <a:t>Everyone disconnected due to lockdown.</a:t>
            </a:r>
          </a:p>
        </p:txBody>
      </p:sp>
    </p:spTree>
    <p:extLst>
      <p:ext uri="{BB962C8B-B14F-4D97-AF65-F5344CB8AC3E}">
        <p14:creationId xmlns:p14="http://schemas.microsoft.com/office/powerpoint/2010/main" val="2780492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5C81-1DE9-4F11-A75D-2ED17B6F7884}"/>
              </a:ext>
            </a:extLst>
          </p:cNvPr>
          <p:cNvSpPr>
            <a:spLocks noGrp="1"/>
          </p:cNvSpPr>
          <p:nvPr>
            <p:ph type="title"/>
          </p:nvPr>
        </p:nvSpPr>
        <p:spPr/>
        <p:txBody>
          <a:bodyPr/>
          <a:lstStyle/>
          <a:p>
            <a:r>
              <a:rPr lang="en-IN" dirty="0"/>
              <a:t>Sample Frontend </a:t>
            </a:r>
          </a:p>
        </p:txBody>
      </p:sp>
      <p:sp>
        <p:nvSpPr>
          <p:cNvPr id="3" name="Content Placeholder 2">
            <a:extLst>
              <a:ext uri="{FF2B5EF4-FFF2-40B4-BE49-F238E27FC236}">
                <a16:creationId xmlns:a16="http://schemas.microsoft.com/office/drawing/2014/main" id="{7AF9B21B-BB9C-4BF5-988D-A4D8B58E64D0}"/>
              </a:ext>
            </a:extLst>
          </p:cNvPr>
          <p:cNvSpPr>
            <a:spLocks noGrp="1"/>
          </p:cNvSpPr>
          <p:nvPr>
            <p:ph idx="1"/>
          </p:nvPr>
        </p:nvSpPr>
        <p:spPr/>
        <p:txBody>
          <a:bodyPr/>
          <a:lstStyle/>
          <a:p>
            <a:endParaRPr lang="en-IN" dirty="0"/>
          </a:p>
        </p:txBody>
      </p:sp>
      <p:pic>
        <p:nvPicPr>
          <p:cNvPr id="4" name="image12.jpg">
            <a:extLst>
              <a:ext uri="{FF2B5EF4-FFF2-40B4-BE49-F238E27FC236}">
                <a16:creationId xmlns:a16="http://schemas.microsoft.com/office/drawing/2014/main" id="{36CCE01D-145E-4204-AE62-DFEAB193CAA2}"/>
              </a:ext>
            </a:extLst>
          </p:cNvPr>
          <p:cNvPicPr/>
          <p:nvPr/>
        </p:nvPicPr>
        <p:blipFill>
          <a:blip r:embed="rId2"/>
          <a:srcRect/>
          <a:stretch>
            <a:fillRect/>
          </a:stretch>
        </p:blipFill>
        <p:spPr>
          <a:xfrm>
            <a:off x="58737" y="1822450"/>
            <a:ext cx="4103688" cy="2470150"/>
          </a:xfrm>
          <a:prstGeom prst="rect">
            <a:avLst/>
          </a:prstGeom>
          <a:ln/>
        </p:spPr>
      </p:pic>
      <p:pic>
        <p:nvPicPr>
          <p:cNvPr id="5" name="image6.jpg">
            <a:extLst>
              <a:ext uri="{FF2B5EF4-FFF2-40B4-BE49-F238E27FC236}">
                <a16:creationId xmlns:a16="http://schemas.microsoft.com/office/drawing/2014/main" id="{D2CF90CE-31E2-4235-B102-1712AA821F77}"/>
              </a:ext>
            </a:extLst>
          </p:cNvPr>
          <p:cNvPicPr/>
          <p:nvPr/>
        </p:nvPicPr>
        <p:blipFill>
          <a:blip r:embed="rId3"/>
          <a:srcRect/>
          <a:stretch>
            <a:fillRect/>
          </a:stretch>
        </p:blipFill>
        <p:spPr>
          <a:xfrm>
            <a:off x="7707312" y="1822450"/>
            <a:ext cx="4484688" cy="2444750"/>
          </a:xfrm>
          <a:prstGeom prst="rect">
            <a:avLst/>
          </a:prstGeom>
          <a:ln/>
        </p:spPr>
      </p:pic>
      <p:pic>
        <p:nvPicPr>
          <p:cNvPr id="6" name="image11.jpg">
            <a:extLst>
              <a:ext uri="{FF2B5EF4-FFF2-40B4-BE49-F238E27FC236}">
                <a16:creationId xmlns:a16="http://schemas.microsoft.com/office/drawing/2014/main" id="{C221694F-4E34-47F6-A1CB-96F7ACC926EA}"/>
              </a:ext>
            </a:extLst>
          </p:cNvPr>
          <p:cNvPicPr/>
          <p:nvPr/>
        </p:nvPicPr>
        <p:blipFill>
          <a:blip r:embed="rId4"/>
          <a:srcRect/>
          <a:stretch>
            <a:fillRect/>
          </a:stretch>
        </p:blipFill>
        <p:spPr>
          <a:xfrm>
            <a:off x="58737" y="4292599"/>
            <a:ext cx="4103688" cy="2444749"/>
          </a:xfrm>
          <a:prstGeom prst="rect">
            <a:avLst/>
          </a:prstGeom>
          <a:ln/>
        </p:spPr>
      </p:pic>
      <p:pic>
        <p:nvPicPr>
          <p:cNvPr id="7" name="image4.jpg">
            <a:extLst>
              <a:ext uri="{FF2B5EF4-FFF2-40B4-BE49-F238E27FC236}">
                <a16:creationId xmlns:a16="http://schemas.microsoft.com/office/drawing/2014/main" id="{5FDDDBB4-3A36-442B-95C4-CDEB8CFDBFF4}"/>
              </a:ext>
            </a:extLst>
          </p:cNvPr>
          <p:cNvPicPr/>
          <p:nvPr/>
        </p:nvPicPr>
        <p:blipFill>
          <a:blip r:embed="rId5"/>
          <a:srcRect/>
          <a:stretch>
            <a:fillRect/>
          </a:stretch>
        </p:blipFill>
        <p:spPr>
          <a:xfrm>
            <a:off x="4162425" y="1822450"/>
            <a:ext cx="3751263" cy="2597150"/>
          </a:xfrm>
          <a:prstGeom prst="rect">
            <a:avLst/>
          </a:prstGeom>
          <a:ln/>
        </p:spPr>
      </p:pic>
      <p:pic>
        <p:nvPicPr>
          <p:cNvPr id="8" name="image10.jpg">
            <a:extLst>
              <a:ext uri="{FF2B5EF4-FFF2-40B4-BE49-F238E27FC236}">
                <a16:creationId xmlns:a16="http://schemas.microsoft.com/office/drawing/2014/main" id="{A924D2EA-60D8-4955-9E8B-FE4F5F59F435}"/>
              </a:ext>
            </a:extLst>
          </p:cNvPr>
          <p:cNvPicPr/>
          <p:nvPr/>
        </p:nvPicPr>
        <p:blipFill>
          <a:blip r:embed="rId6"/>
          <a:srcRect/>
          <a:stretch>
            <a:fillRect/>
          </a:stretch>
        </p:blipFill>
        <p:spPr>
          <a:xfrm>
            <a:off x="4162425" y="4419600"/>
            <a:ext cx="4047332" cy="2254885"/>
          </a:xfrm>
          <a:prstGeom prst="rect">
            <a:avLst/>
          </a:prstGeom>
          <a:ln/>
        </p:spPr>
      </p:pic>
      <p:pic>
        <p:nvPicPr>
          <p:cNvPr id="9" name="image15.jpg">
            <a:extLst>
              <a:ext uri="{FF2B5EF4-FFF2-40B4-BE49-F238E27FC236}">
                <a16:creationId xmlns:a16="http://schemas.microsoft.com/office/drawing/2014/main" id="{5BA25324-A862-41CA-97FC-886BA10BF76B}"/>
              </a:ext>
            </a:extLst>
          </p:cNvPr>
          <p:cNvPicPr/>
          <p:nvPr/>
        </p:nvPicPr>
        <p:blipFill>
          <a:blip r:embed="rId7"/>
          <a:srcRect/>
          <a:stretch>
            <a:fillRect/>
          </a:stretch>
        </p:blipFill>
        <p:spPr>
          <a:xfrm>
            <a:off x="8209757" y="4267200"/>
            <a:ext cx="3676650" cy="2346960"/>
          </a:xfrm>
          <a:prstGeom prst="rect">
            <a:avLst/>
          </a:prstGeom>
          <a:ln/>
        </p:spPr>
      </p:pic>
    </p:spTree>
    <p:extLst>
      <p:ext uri="{BB962C8B-B14F-4D97-AF65-F5344CB8AC3E}">
        <p14:creationId xmlns:p14="http://schemas.microsoft.com/office/powerpoint/2010/main" val="844770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1127-E2C2-4587-8264-906C5EBCA5A8}"/>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A42D76EA-A53B-4193-8F03-3413CAB63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2" y="1328394"/>
            <a:ext cx="7479209" cy="4201212"/>
          </a:xfrm>
        </p:spPr>
      </p:pic>
      <p:pic>
        <p:nvPicPr>
          <p:cNvPr id="7" name="Picture 6">
            <a:extLst>
              <a:ext uri="{FF2B5EF4-FFF2-40B4-BE49-F238E27FC236}">
                <a16:creationId xmlns:a16="http://schemas.microsoft.com/office/drawing/2014/main" id="{E8C6D77C-3423-417E-B144-4222B4732B0C}"/>
              </a:ext>
            </a:extLst>
          </p:cNvPr>
          <p:cNvPicPr>
            <a:picLocks noChangeAspect="1"/>
          </p:cNvPicPr>
          <p:nvPr/>
        </p:nvPicPr>
        <p:blipFill rotWithShape="1">
          <a:blip r:embed="rId3">
            <a:extLst>
              <a:ext uri="{28A0092B-C50C-407E-A947-70E740481C1C}">
                <a14:useLocalDpi xmlns:a14="http://schemas.microsoft.com/office/drawing/2010/main" val="0"/>
              </a:ext>
            </a:extLst>
          </a:blip>
          <a:srcRect l="21324" r="10786" b="3067"/>
          <a:stretch/>
        </p:blipFill>
        <p:spPr>
          <a:xfrm>
            <a:off x="6316189" y="1328394"/>
            <a:ext cx="5587957" cy="4201212"/>
          </a:xfrm>
          <a:prstGeom prst="rect">
            <a:avLst/>
          </a:prstGeom>
        </p:spPr>
      </p:pic>
    </p:spTree>
    <p:extLst>
      <p:ext uri="{BB962C8B-B14F-4D97-AF65-F5344CB8AC3E}">
        <p14:creationId xmlns:p14="http://schemas.microsoft.com/office/powerpoint/2010/main" val="1354678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0414-9BC4-417F-88C5-BA4F95B8222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D0A3FCF-D15E-4ABB-A30B-793D983E55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278" y="1152802"/>
            <a:ext cx="7515592" cy="4221649"/>
          </a:xfrm>
        </p:spPr>
      </p:pic>
      <p:pic>
        <p:nvPicPr>
          <p:cNvPr id="7" name="Picture 6">
            <a:extLst>
              <a:ext uri="{FF2B5EF4-FFF2-40B4-BE49-F238E27FC236}">
                <a16:creationId xmlns:a16="http://schemas.microsoft.com/office/drawing/2014/main" id="{20DC8E60-A52A-4CCF-8118-E1208A3FB709}"/>
              </a:ext>
            </a:extLst>
          </p:cNvPr>
          <p:cNvPicPr>
            <a:picLocks noChangeAspect="1"/>
          </p:cNvPicPr>
          <p:nvPr/>
        </p:nvPicPr>
        <p:blipFill rotWithShape="1">
          <a:blip r:embed="rId3">
            <a:extLst>
              <a:ext uri="{28A0092B-C50C-407E-A947-70E740481C1C}">
                <a14:useLocalDpi xmlns:a14="http://schemas.microsoft.com/office/drawing/2010/main" val="0"/>
              </a:ext>
            </a:extLst>
          </a:blip>
          <a:srcRect l="21436" r="11897"/>
          <a:stretch/>
        </p:blipFill>
        <p:spPr>
          <a:xfrm>
            <a:off x="6508426" y="1870040"/>
            <a:ext cx="5329188" cy="4221649"/>
          </a:xfrm>
          <a:prstGeom prst="rect">
            <a:avLst/>
          </a:prstGeom>
        </p:spPr>
      </p:pic>
    </p:spTree>
    <p:extLst>
      <p:ext uri="{BB962C8B-B14F-4D97-AF65-F5344CB8AC3E}">
        <p14:creationId xmlns:p14="http://schemas.microsoft.com/office/powerpoint/2010/main" val="3525520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1F14-B9BC-4DF7-9F87-B118D1F23E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6F1943D-5844-4A4E-BD77-6D3C462DF9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334" y="642594"/>
            <a:ext cx="9203492" cy="5162584"/>
          </a:xfrm>
        </p:spPr>
      </p:pic>
      <p:pic>
        <p:nvPicPr>
          <p:cNvPr id="7" name="Picture 6">
            <a:extLst>
              <a:ext uri="{FF2B5EF4-FFF2-40B4-BE49-F238E27FC236}">
                <a16:creationId xmlns:a16="http://schemas.microsoft.com/office/drawing/2014/main" id="{51175175-3B53-4531-9AF1-8219BB1EC354}"/>
              </a:ext>
            </a:extLst>
          </p:cNvPr>
          <p:cNvPicPr>
            <a:picLocks noChangeAspect="1"/>
          </p:cNvPicPr>
          <p:nvPr/>
        </p:nvPicPr>
        <p:blipFill rotWithShape="1">
          <a:blip r:embed="rId3">
            <a:extLst>
              <a:ext uri="{28A0092B-C50C-407E-A947-70E740481C1C}">
                <a14:useLocalDpi xmlns:a14="http://schemas.microsoft.com/office/drawing/2010/main" val="0"/>
              </a:ext>
            </a:extLst>
          </a:blip>
          <a:srcRect l="21628" r="20262"/>
          <a:stretch/>
        </p:blipFill>
        <p:spPr>
          <a:xfrm>
            <a:off x="5844210" y="931907"/>
            <a:ext cx="6109252" cy="5535880"/>
          </a:xfrm>
          <a:prstGeom prst="rect">
            <a:avLst/>
          </a:prstGeom>
        </p:spPr>
      </p:pic>
    </p:spTree>
    <p:extLst>
      <p:ext uri="{BB962C8B-B14F-4D97-AF65-F5344CB8AC3E}">
        <p14:creationId xmlns:p14="http://schemas.microsoft.com/office/powerpoint/2010/main" val="1112394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E145-A85B-4084-9396-9945573A429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FA374EA-ACA9-4F7E-A386-A784A8D794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26" y="115613"/>
            <a:ext cx="5519406" cy="3104666"/>
          </a:xfrm>
        </p:spPr>
      </p:pic>
      <p:pic>
        <p:nvPicPr>
          <p:cNvPr id="7" name="Picture 6">
            <a:extLst>
              <a:ext uri="{FF2B5EF4-FFF2-40B4-BE49-F238E27FC236}">
                <a16:creationId xmlns:a16="http://schemas.microsoft.com/office/drawing/2014/main" id="{B237E585-574A-42A9-B669-8886B2EFEFF8}"/>
              </a:ext>
            </a:extLst>
          </p:cNvPr>
          <p:cNvPicPr>
            <a:picLocks noChangeAspect="1"/>
          </p:cNvPicPr>
          <p:nvPr/>
        </p:nvPicPr>
        <p:blipFill rotWithShape="1">
          <a:blip r:embed="rId3">
            <a:extLst>
              <a:ext uri="{28A0092B-C50C-407E-A947-70E740481C1C}">
                <a14:useLocalDpi xmlns:a14="http://schemas.microsoft.com/office/drawing/2010/main" val="0"/>
              </a:ext>
            </a:extLst>
          </a:blip>
          <a:srcRect l="21413" r="14457"/>
          <a:stretch/>
        </p:blipFill>
        <p:spPr>
          <a:xfrm>
            <a:off x="5111802" y="979144"/>
            <a:ext cx="6772763" cy="5536232"/>
          </a:xfrm>
          <a:prstGeom prst="rect">
            <a:avLst/>
          </a:prstGeom>
        </p:spPr>
      </p:pic>
    </p:spTree>
    <p:extLst>
      <p:ext uri="{BB962C8B-B14F-4D97-AF65-F5344CB8AC3E}">
        <p14:creationId xmlns:p14="http://schemas.microsoft.com/office/powerpoint/2010/main" val="3234004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CE0E-72E3-4901-9C96-26C4C54F338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7625EC4-0868-4744-849A-9A18F2A582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5" y="261386"/>
            <a:ext cx="4745887" cy="2665854"/>
          </a:xfrm>
        </p:spPr>
      </p:pic>
      <p:pic>
        <p:nvPicPr>
          <p:cNvPr id="7" name="Picture 6">
            <a:extLst>
              <a:ext uri="{FF2B5EF4-FFF2-40B4-BE49-F238E27FC236}">
                <a16:creationId xmlns:a16="http://schemas.microsoft.com/office/drawing/2014/main" id="{0524BA6B-9C80-4ECD-AF99-EEFFE6DD922F}"/>
              </a:ext>
            </a:extLst>
          </p:cNvPr>
          <p:cNvPicPr>
            <a:picLocks noChangeAspect="1"/>
          </p:cNvPicPr>
          <p:nvPr/>
        </p:nvPicPr>
        <p:blipFill rotWithShape="1">
          <a:blip r:embed="rId3">
            <a:extLst>
              <a:ext uri="{28A0092B-C50C-407E-A947-70E740481C1C}">
                <a14:useLocalDpi xmlns:a14="http://schemas.microsoft.com/office/drawing/2010/main" val="0"/>
              </a:ext>
            </a:extLst>
          </a:blip>
          <a:srcRect r="14348"/>
          <a:stretch/>
        </p:blipFill>
        <p:spPr>
          <a:xfrm>
            <a:off x="4664765" y="2221664"/>
            <a:ext cx="7116418" cy="4374949"/>
          </a:xfrm>
          <a:prstGeom prst="rect">
            <a:avLst/>
          </a:prstGeom>
        </p:spPr>
      </p:pic>
    </p:spTree>
    <p:extLst>
      <p:ext uri="{BB962C8B-B14F-4D97-AF65-F5344CB8AC3E}">
        <p14:creationId xmlns:p14="http://schemas.microsoft.com/office/powerpoint/2010/main" val="4064486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E35F-A21C-4791-805A-2E9025F3A3C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905E687-6CEF-4422-9C20-E17723E5DB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44" y="248134"/>
            <a:ext cx="4992817" cy="2808460"/>
          </a:xfrm>
        </p:spPr>
      </p:pic>
      <p:pic>
        <p:nvPicPr>
          <p:cNvPr id="7" name="Picture 6">
            <a:extLst>
              <a:ext uri="{FF2B5EF4-FFF2-40B4-BE49-F238E27FC236}">
                <a16:creationId xmlns:a16="http://schemas.microsoft.com/office/drawing/2014/main" id="{A697CCD6-20AD-4D5B-9A6F-0822DD1CC257}"/>
              </a:ext>
            </a:extLst>
          </p:cNvPr>
          <p:cNvPicPr>
            <a:picLocks noChangeAspect="1"/>
          </p:cNvPicPr>
          <p:nvPr/>
        </p:nvPicPr>
        <p:blipFill rotWithShape="1">
          <a:blip r:embed="rId3">
            <a:extLst>
              <a:ext uri="{28A0092B-C50C-407E-A947-70E740481C1C}">
                <a14:useLocalDpi xmlns:a14="http://schemas.microsoft.com/office/drawing/2010/main" val="0"/>
              </a:ext>
            </a:extLst>
          </a:blip>
          <a:srcRect r="14131"/>
          <a:stretch/>
        </p:blipFill>
        <p:spPr>
          <a:xfrm>
            <a:off x="4358643" y="1961185"/>
            <a:ext cx="7541814" cy="4624731"/>
          </a:xfrm>
          <a:prstGeom prst="rect">
            <a:avLst/>
          </a:prstGeom>
        </p:spPr>
      </p:pic>
    </p:spTree>
    <p:extLst>
      <p:ext uri="{BB962C8B-B14F-4D97-AF65-F5344CB8AC3E}">
        <p14:creationId xmlns:p14="http://schemas.microsoft.com/office/powerpoint/2010/main" val="3817535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FC22-7C40-4FBD-9F2C-77E92A4BEDC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CFB6434-F68F-4F1B-91D3-6DDEAD8FDF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37" y="314395"/>
            <a:ext cx="4859874" cy="2707102"/>
          </a:xfrm>
        </p:spPr>
      </p:pic>
      <p:pic>
        <p:nvPicPr>
          <p:cNvPr id="7" name="Picture 6">
            <a:extLst>
              <a:ext uri="{FF2B5EF4-FFF2-40B4-BE49-F238E27FC236}">
                <a16:creationId xmlns:a16="http://schemas.microsoft.com/office/drawing/2014/main" id="{587931DB-782D-4715-8F33-FF03C17818D0}"/>
              </a:ext>
            </a:extLst>
          </p:cNvPr>
          <p:cNvPicPr>
            <a:picLocks noChangeAspect="1"/>
          </p:cNvPicPr>
          <p:nvPr/>
        </p:nvPicPr>
        <p:blipFill rotWithShape="1">
          <a:blip r:embed="rId3">
            <a:extLst>
              <a:ext uri="{28A0092B-C50C-407E-A947-70E740481C1C}">
                <a14:useLocalDpi xmlns:a14="http://schemas.microsoft.com/office/drawing/2010/main" val="0"/>
              </a:ext>
            </a:extLst>
          </a:blip>
          <a:srcRect r="14457" b="2950"/>
          <a:stretch/>
        </p:blipFill>
        <p:spPr>
          <a:xfrm>
            <a:off x="4169639" y="1934682"/>
            <a:ext cx="7748624" cy="4615207"/>
          </a:xfrm>
          <a:prstGeom prst="rect">
            <a:avLst/>
          </a:prstGeom>
        </p:spPr>
      </p:pic>
    </p:spTree>
    <p:extLst>
      <p:ext uri="{BB962C8B-B14F-4D97-AF65-F5344CB8AC3E}">
        <p14:creationId xmlns:p14="http://schemas.microsoft.com/office/powerpoint/2010/main" val="2673608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A3BD-543B-4292-A87A-9980CE30C2F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2E4213A-13FE-4E54-9089-31C28026BA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47" y="327648"/>
            <a:ext cx="4937278" cy="2773362"/>
          </a:xfrm>
        </p:spPr>
      </p:pic>
      <p:pic>
        <p:nvPicPr>
          <p:cNvPr id="7" name="Picture 6">
            <a:extLst>
              <a:ext uri="{FF2B5EF4-FFF2-40B4-BE49-F238E27FC236}">
                <a16:creationId xmlns:a16="http://schemas.microsoft.com/office/drawing/2014/main" id="{E719CB64-A9BB-4033-BD19-54D519BD956E}"/>
              </a:ext>
            </a:extLst>
          </p:cNvPr>
          <p:cNvPicPr>
            <a:picLocks noChangeAspect="1"/>
          </p:cNvPicPr>
          <p:nvPr/>
        </p:nvPicPr>
        <p:blipFill rotWithShape="1">
          <a:blip r:embed="rId3">
            <a:extLst>
              <a:ext uri="{28A0092B-C50C-407E-A947-70E740481C1C}">
                <a14:useLocalDpi xmlns:a14="http://schemas.microsoft.com/office/drawing/2010/main" val="0"/>
              </a:ext>
            </a:extLst>
          </a:blip>
          <a:srcRect r="14387"/>
          <a:stretch/>
        </p:blipFill>
        <p:spPr>
          <a:xfrm>
            <a:off x="4599252" y="2146852"/>
            <a:ext cx="7249801" cy="4458944"/>
          </a:xfrm>
          <a:prstGeom prst="rect">
            <a:avLst/>
          </a:prstGeom>
        </p:spPr>
      </p:pic>
    </p:spTree>
    <p:extLst>
      <p:ext uri="{BB962C8B-B14F-4D97-AF65-F5344CB8AC3E}">
        <p14:creationId xmlns:p14="http://schemas.microsoft.com/office/powerpoint/2010/main" val="4250565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99AD-7421-43F0-A4AB-DFC45459E70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3773637-A3A2-4AD0-A421-7A3983D3E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200" y="314396"/>
            <a:ext cx="5243976" cy="2945640"/>
          </a:xfrm>
        </p:spPr>
      </p:pic>
      <p:pic>
        <p:nvPicPr>
          <p:cNvPr id="7" name="Picture 6">
            <a:extLst>
              <a:ext uri="{FF2B5EF4-FFF2-40B4-BE49-F238E27FC236}">
                <a16:creationId xmlns:a16="http://schemas.microsoft.com/office/drawing/2014/main" id="{2787401A-AAFB-44AF-A797-B3D40D37D436}"/>
              </a:ext>
            </a:extLst>
          </p:cNvPr>
          <p:cNvPicPr>
            <a:picLocks noChangeAspect="1"/>
          </p:cNvPicPr>
          <p:nvPr/>
        </p:nvPicPr>
        <p:blipFill rotWithShape="1">
          <a:blip r:embed="rId3">
            <a:extLst>
              <a:ext uri="{28A0092B-C50C-407E-A947-70E740481C1C}">
                <a14:useLocalDpi xmlns:a14="http://schemas.microsoft.com/office/drawing/2010/main" val="0"/>
              </a:ext>
            </a:extLst>
          </a:blip>
          <a:srcRect r="14311"/>
          <a:stretch/>
        </p:blipFill>
        <p:spPr>
          <a:xfrm>
            <a:off x="4731027" y="2177704"/>
            <a:ext cx="7104773" cy="4365900"/>
          </a:xfrm>
          <a:prstGeom prst="rect">
            <a:avLst/>
          </a:prstGeom>
        </p:spPr>
      </p:pic>
    </p:spTree>
    <p:extLst>
      <p:ext uri="{BB962C8B-B14F-4D97-AF65-F5344CB8AC3E}">
        <p14:creationId xmlns:p14="http://schemas.microsoft.com/office/powerpoint/2010/main" val="1323603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9AFF-423E-456C-B804-549D0A961671}"/>
              </a:ext>
            </a:extLst>
          </p:cNvPr>
          <p:cNvSpPr>
            <a:spLocks noGrp="1"/>
          </p:cNvSpPr>
          <p:nvPr>
            <p:ph type="title"/>
          </p:nvPr>
        </p:nvSpPr>
        <p:spPr/>
        <p:txBody>
          <a:bodyPr/>
          <a:lstStyle/>
          <a:p>
            <a:r>
              <a:rPr lang="en-IN" dirty="0"/>
              <a:t>Our Application</a:t>
            </a:r>
          </a:p>
        </p:txBody>
      </p:sp>
      <p:sp>
        <p:nvSpPr>
          <p:cNvPr id="3" name="Content Placeholder 2">
            <a:extLst>
              <a:ext uri="{FF2B5EF4-FFF2-40B4-BE49-F238E27FC236}">
                <a16:creationId xmlns:a16="http://schemas.microsoft.com/office/drawing/2014/main" id="{6A8FA10D-4DCC-4CC7-9062-A317C2C5FF79}"/>
              </a:ext>
            </a:extLst>
          </p:cNvPr>
          <p:cNvSpPr>
            <a:spLocks noGrp="1"/>
          </p:cNvSpPr>
          <p:nvPr>
            <p:ph idx="1"/>
          </p:nvPr>
        </p:nvSpPr>
        <p:spPr/>
        <p:txBody>
          <a:bodyPr>
            <a:normAutofit/>
          </a:bodyPr>
          <a:lstStyle/>
          <a:p>
            <a:r>
              <a:rPr lang="en-IN" sz="2800" dirty="0"/>
              <a:t>It mainly focuses in</a:t>
            </a:r>
          </a:p>
          <a:p>
            <a:pPr lvl="1"/>
            <a:r>
              <a:rPr lang="en-IN" sz="2800" dirty="0"/>
              <a:t>Sharing projects </a:t>
            </a:r>
          </a:p>
          <a:p>
            <a:pPr lvl="1"/>
            <a:r>
              <a:rPr lang="en-IN" sz="2800" dirty="0"/>
              <a:t>Work with new people in campus</a:t>
            </a:r>
          </a:p>
          <a:p>
            <a:pPr lvl="1"/>
            <a:r>
              <a:rPr lang="en-IN" sz="2800" dirty="0"/>
              <a:t>Get help in exploring new paths and fields</a:t>
            </a:r>
          </a:p>
          <a:p>
            <a:pPr lvl="1"/>
            <a:r>
              <a:rPr lang="en-IN" sz="2800" dirty="0"/>
              <a:t>Connect with alumni </a:t>
            </a:r>
          </a:p>
          <a:p>
            <a:pPr lvl="1"/>
            <a:r>
              <a:rPr lang="en-IN" sz="2800" dirty="0"/>
              <a:t>Strong student WORK community </a:t>
            </a:r>
          </a:p>
        </p:txBody>
      </p:sp>
    </p:spTree>
    <p:extLst>
      <p:ext uri="{BB962C8B-B14F-4D97-AF65-F5344CB8AC3E}">
        <p14:creationId xmlns:p14="http://schemas.microsoft.com/office/powerpoint/2010/main" val="566806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8A3B6-1635-4378-9B5D-9E43C6986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5847CF3-B6C4-4A97-B128-4F3C90803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4" y="301142"/>
            <a:ext cx="4630580" cy="2601084"/>
          </a:xfrm>
        </p:spPr>
      </p:pic>
      <p:pic>
        <p:nvPicPr>
          <p:cNvPr id="7" name="Picture 6">
            <a:extLst>
              <a:ext uri="{FF2B5EF4-FFF2-40B4-BE49-F238E27FC236}">
                <a16:creationId xmlns:a16="http://schemas.microsoft.com/office/drawing/2014/main" id="{C9761569-7A41-4720-9094-657E7D6FCB62}"/>
              </a:ext>
            </a:extLst>
          </p:cNvPr>
          <p:cNvPicPr>
            <a:picLocks noChangeAspect="1"/>
          </p:cNvPicPr>
          <p:nvPr/>
        </p:nvPicPr>
        <p:blipFill rotWithShape="1">
          <a:blip r:embed="rId3">
            <a:extLst>
              <a:ext uri="{28A0092B-C50C-407E-A947-70E740481C1C}">
                <a14:useLocalDpi xmlns:a14="http://schemas.microsoft.com/office/drawing/2010/main" val="0"/>
              </a:ext>
            </a:extLst>
          </a:blip>
          <a:srcRect r="14131"/>
          <a:stretch/>
        </p:blipFill>
        <p:spPr>
          <a:xfrm>
            <a:off x="4765168" y="2164176"/>
            <a:ext cx="7163398" cy="4392682"/>
          </a:xfrm>
          <a:prstGeom prst="rect">
            <a:avLst/>
          </a:prstGeom>
        </p:spPr>
      </p:pic>
    </p:spTree>
    <p:extLst>
      <p:ext uri="{BB962C8B-B14F-4D97-AF65-F5344CB8AC3E}">
        <p14:creationId xmlns:p14="http://schemas.microsoft.com/office/powerpoint/2010/main" val="2498270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3B90-5DAE-4B83-9E03-95916CC6541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4EF4D1D-FEE9-48FE-9A67-BF092CE043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12" y="295800"/>
            <a:ext cx="5260805" cy="2950983"/>
          </a:xfrm>
        </p:spPr>
      </p:pic>
      <p:pic>
        <p:nvPicPr>
          <p:cNvPr id="7" name="Picture 6">
            <a:extLst>
              <a:ext uri="{FF2B5EF4-FFF2-40B4-BE49-F238E27FC236}">
                <a16:creationId xmlns:a16="http://schemas.microsoft.com/office/drawing/2014/main" id="{627508A5-921A-480F-AA50-B31F6C4D71A6}"/>
              </a:ext>
            </a:extLst>
          </p:cNvPr>
          <p:cNvPicPr>
            <a:picLocks noChangeAspect="1"/>
          </p:cNvPicPr>
          <p:nvPr/>
        </p:nvPicPr>
        <p:blipFill rotWithShape="1">
          <a:blip r:embed="rId3">
            <a:extLst>
              <a:ext uri="{28A0092B-C50C-407E-A947-70E740481C1C}">
                <a14:useLocalDpi xmlns:a14="http://schemas.microsoft.com/office/drawing/2010/main" val="0"/>
              </a:ext>
            </a:extLst>
          </a:blip>
          <a:srcRect r="19674"/>
          <a:stretch/>
        </p:blipFill>
        <p:spPr>
          <a:xfrm>
            <a:off x="5532617" y="2279501"/>
            <a:ext cx="6523496" cy="4282699"/>
          </a:xfrm>
          <a:prstGeom prst="rect">
            <a:avLst/>
          </a:prstGeom>
        </p:spPr>
      </p:pic>
    </p:spTree>
    <p:extLst>
      <p:ext uri="{BB962C8B-B14F-4D97-AF65-F5344CB8AC3E}">
        <p14:creationId xmlns:p14="http://schemas.microsoft.com/office/powerpoint/2010/main" val="3612807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B539-BB39-4D27-97FA-1A504F97194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A308975-75A4-4B49-A72E-2F1A815776E3}"/>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78DCE09-94B0-4874-AB89-4BDCE5AD5B96}"/>
              </a:ext>
            </a:extLst>
          </p:cNvPr>
          <p:cNvPicPr>
            <a:picLocks noChangeAspect="1"/>
          </p:cNvPicPr>
          <p:nvPr/>
        </p:nvPicPr>
        <p:blipFill>
          <a:blip r:embed="rId2">
            <a:clrChange>
              <a:clrFrom>
                <a:srgbClr val="27B572"/>
              </a:clrFrom>
              <a:clrTo>
                <a:srgbClr val="27B572">
                  <a:alpha val="0"/>
                </a:srgbClr>
              </a:clrTo>
            </a:clrChange>
          </a:blip>
          <a:stretch>
            <a:fillRect/>
          </a:stretch>
        </p:blipFill>
        <p:spPr>
          <a:xfrm>
            <a:off x="346973" y="359398"/>
            <a:ext cx="11498053" cy="6139204"/>
          </a:xfrm>
          <a:prstGeom prst="rect">
            <a:avLst/>
          </a:prstGeom>
          <a:ln>
            <a:noFill/>
          </a:ln>
        </p:spPr>
      </p:pic>
      <p:sp>
        <p:nvSpPr>
          <p:cNvPr id="9" name="Rectangle 8">
            <a:extLst>
              <a:ext uri="{FF2B5EF4-FFF2-40B4-BE49-F238E27FC236}">
                <a16:creationId xmlns:a16="http://schemas.microsoft.com/office/drawing/2014/main" id="{02EAC06C-0C10-426F-80AE-956688A94BCD}"/>
              </a:ext>
            </a:extLst>
          </p:cNvPr>
          <p:cNvSpPr/>
          <p:nvPr/>
        </p:nvSpPr>
        <p:spPr>
          <a:xfrm>
            <a:off x="457199" y="5734050"/>
            <a:ext cx="1457325" cy="590550"/>
          </a:xfrm>
          <a:prstGeom prst="rect">
            <a:avLst/>
          </a:prstGeom>
          <a:solidFill>
            <a:srgbClr val="F5FDFF"/>
          </a:solidFill>
          <a:ln>
            <a:solidFill>
              <a:srgbClr val="F5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C70A222-AB5A-4ECD-8FD9-4ED222A4EFB7}"/>
              </a:ext>
            </a:extLst>
          </p:cNvPr>
          <p:cNvSpPr/>
          <p:nvPr/>
        </p:nvSpPr>
        <p:spPr>
          <a:xfrm rot="20584767">
            <a:off x="1761855" y="5613038"/>
            <a:ext cx="438150" cy="755404"/>
          </a:xfrm>
          <a:prstGeom prst="rect">
            <a:avLst/>
          </a:prstGeom>
          <a:solidFill>
            <a:srgbClr val="67CFF6"/>
          </a:solidFill>
          <a:ln>
            <a:solidFill>
              <a:srgbClr val="67C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248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7780-F0F6-4C14-9EC5-0F217DB0CB49}"/>
              </a:ext>
            </a:extLst>
          </p:cNvPr>
          <p:cNvSpPr>
            <a:spLocks noGrp="1"/>
          </p:cNvSpPr>
          <p:nvPr>
            <p:ph type="title"/>
          </p:nvPr>
        </p:nvSpPr>
        <p:spPr/>
        <p:txBody>
          <a:bodyPr/>
          <a:lstStyle/>
          <a:p>
            <a:r>
              <a:rPr lang="en-IN" dirty="0"/>
              <a:t>Executive Summary </a:t>
            </a:r>
          </a:p>
        </p:txBody>
      </p:sp>
      <p:sp>
        <p:nvSpPr>
          <p:cNvPr id="3" name="Content Placeholder 2">
            <a:extLst>
              <a:ext uri="{FF2B5EF4-FFF2-40B4-BE49-F238E27FC236}">
                <a16:creationId xmlns:a16="http://schemas.microsoft.com/office/drawing/2014/main" id="{73330B10-3974-4AF7-B960-1FE84DEB7BC0}"/>
              </a:ext>
            </a:extLst>
          </p:cNvPr>
          <p:cNvSpPr>
            <a:spLocks noGrp="1"/>
          </p:cNvSpPr>
          <p:nvPr>
            <p:ph idx="1"/>
          </p:nvPr>
        </p:nvSpPr>
        <p:spPr/>
        <p:txBody>
          <a:bodyPr>
            <a:normAutofit/>
          </a:bodyPr>
          <a:lstStyle/>
          <a:p>
            <a:r>
              <a:rPr lang="en-US" sz="2400" dirty="0"/>
              <a:t>We plan to implement the Agile methodology. It seems to have a great efficiency in the research and development phase and also supports instantaneous updates to have newer versions of the website available to the customer, also we will be able to add new features to the website frequently.</a:t>
            </a:r>
          </a:p>
          <a:p>
            <a:r>
              <a:rPr lang="en-US" sz="2400" dirty="0"/>
              <a:t>To identify Stakeholder in the project to improve the outcomes of the development.</a:t>
            </a:r>
          </a:p>
        </p:txBody>
      </p:sp>
    </p:spTree>
    <p:extLst>
      <p:ext uri="{BB962C8B-B14F-4D97-AF65-F5344CB8AC3E}">
        <p14:creationId xmlns:p14="http://schemas.microsoft.com/office/powerpoint/2010/main" val="119143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3DF3-81D0-400E-B670-53A122B781A8}"/>
              </a:ext>
            </a:extLst>
          </p:cNvPr>
          <p:cNvSpPr>
            <a:spLocks noGrp="1"/>
          </p:cNvSpPr>
          <p:nvPr>
            <p:ph type="title"/>
          </p:nvPr>
        </p:nvSpPr>
        <p:spPr/>
        <p:txBody>
          <a:bodyPr/>
          <a:lstStyle/>
          <a:p>
            <a:r>
              <a:rPr lang="en-IN" dirty="0"/>
              <a:t>Selection of Methodology </a:t>
            </a:r>
          </a:p>
        </p:txBody>
      </p:sp>
      <p:sp>
        <p:nvSpPr>
          <p:cNvPr id="3" name="Content Placeholder 2">
            <a:extLst>
              <a:ext uri="{FF2B5EF4-FFF2-40B4-BE49-F238E27FC236}">
                <a16:creationId xmlns:a16="http://schemas.microsoft.com/office/drawing/2014/main" id="{46D05CE4-B2BB-4DF5-82EC-A90F926A7AE9}"/>
              </a:ext>
            </a:extLst>
          </p:cNvPr>
          <p:cNvSpPr>
            <a:spLocks noGrp="1"/>
          </p:cNvSpPr>
          <p:nvPr>
            <p:ph idx="1"/>
          </p:nvPr>
        </p:nvSpPr>
        <p:spPr/>
        <p:txBody>
          <a:bodyPr/>
          <a:lstStyle/>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Waterfall is a Liner Sequential Life Cycle Model whereas Agile is a continuous iteration of development and testing in the software development process.</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In Agile vs Waterfall difference, the Agile methodology is known for its flexibility whereas Waterfall is a structured software development methodology.</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Comparing the Waterfall methodology vs Agile which follows an incremental approach whereas the Waterfall is a sequential design process.</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Agile performs testing concurrently with software development whereas in Waterfall methodology testing comes after the “Build” phase.</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Agile allows changes in project development requirement whereas Waterfall has no scope of changing the requirements once the project development starts.</a:t>
            </a:r>
            <a:r>
              <a:rPr lang="en-IN" sz="1800" dirty="0">
                <a:solidFill>
                  <a:srgbClr val="000000"/>
                </a:solidFill>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320240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5D05-0B1B-4ECB-98E9-2F358DE67AC8}"/>
              </a:ext>
            </a:extLst>
          </p:cNvPr>
          <p:cNvSpPr>
            <a:spLocks noGrp="1"/>
          </p:cNvSpPr>
          <p:nvPr>
            <p:ph type="title"/>
          </p:nvPr>
        </p:nvSpPr>
        <p:spPr/>
        <p:txBody>
          <a:bodyPr/>
          <a:lstStyle/>
          <a:p>
            <a:r>
              <a:rPr lang="en-IN" dirty="0"/>
              <a:t>Roles and Methods </a:t>
            </a:r>
          </a:p>
        </p:txBody>
      </p:sp>
      <p:sp>
        <p:nvSpPr>
          <p:cNvPr id="3" name="Content Placeholder 2">
            <a:extLst>
              <a:ext uri="{FF2B5EF4-FFF2-40B4-BE49-F238E27FC236}">
                <a16:creationId xmlns:a16="http://schemas.microsoft.com/office/drawing/2014/main" id="{B0E0F4B2-987E-4DD0-8E83-25ED4C43F3C0}"/>
              </a:ext>
            </a:extLst>
          </p:cNvPr>
          <p:cNvSpPr>
            <a:spLocks noGrp="1"/>
          </p:cNvSpPr>
          <p:nvPr>
            <p:ph idx="1"/>
          </p:nvPr>
        </p:nvSpPr>
        <p:spPr/>
        <p:txBody>
          <a:bodyPr/>
          <a:lstStyle/>
          <a:p>
            <a:r>
              <a:rPr lang="en-IN" sz="2000" dirty="0"/>
              <a:t>Roles:</a:t>
            </a:r>
          </a:p>
          <a:p>
            <a:r>
              <a:rPr lang="en-IN" sz="2000" dirty="0"/>
              <a:t>•	Front-End Developer: Kusum Paraag Grandhi</a:t>
            </a:r>
          </a:p>
          <a:p>
            <a:r>
              <a:rPr lang="en-IN" sz="2000" dirty="0"/>
              <a:t>•	Back-End Developer: Pavitra </a:t>
            </a:r>
            <a:r>
              <a:rPr lang="en-IN" sz="2000" dirty="0" err="1"/>
              <a:t>Golchha</a:t>
            </a:r>
            <a:endParaRPr lang="en-IN" sz="2000" dirty="0"/>
          </a:p>
          <a:p>
            <a:r>
              <a:rPr lang="en-IN" sz="2000" dirty="0"/>
              <a:t>•	Tester: Dinesh Varma</a:t>
            </a:r>
          </a:p>
          <a:p>
            <a:r>
              <a:rPr lang="en-IN" sz="2000" dirty="0"/>
              <a:t>Methods:</a:t>
            </a:r>
          </a:p>
          <a:p>
            <a:r>
              <a:rPr lang="en-IN" sz="2000" dirty="0"/>
              <a:t>•	Agile</a:t>
            </a:r>
          </a:p>
          <a:p>
            <a:endParaRPr lang="en-IN" dirty="0"/>
          </a:p>
        </p:txBody>
      </p:sp>
    </p:spTree>
    <p:extLst>
      <p:ext uri="{BB962C8B-B14F-4D97-AF65-F5344CB8AC3E}">
        <p14:creationId xmlns:p14="http://schemas.microsoft.com/office/powerpoint/2010/main" val="51318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C62A-D92E-4D1F-9010-520CA4AB2551}"/>
              </a:ext>
            </a:extLst>
          </p:cNvPr>
          <p:cNvSpPr>
            <a:spLocks noGrp="1"/>
          </p:cNvSpPr>
          <p:nvPr>
            <p:ph type="title"/>
          </p:nvPr>
        </p:nvSpPr>
        <p:spPr/>
        <p:txBody>
          <a:bodyPr/>
          <a:lstStyle/>
          <a:p>
            <a:r>
              <a:rPr lang="en-IN" dirty="0"/>
              <a:t>Stakeholder Management </a:t>
            </a:r>
          </a:p>
        </p:txBody>
      </p:sp>
      <p:sp>
        <p:nvSpPr>
          <p:cNvPr id="3" name="Content Placeholder 2">
            <a:extLst>
              <a:ext uri="{FF2B5EF4-FFF2-40B4-BE49-F238E27FC236}">
                <a16:creationId xmlns:a16="http://schemas.microsoft.com/office/drawing/2014/main" id="{FC3B3148-FF99-4441-975D-25B0C24803F7}"/>
              </a:ext>
            </a:extLst>
          </p:cNvPr>
          <p:cNvSpPr>
            <a:spLocks noGrp="1"/>
          </p:cNvSpPr>
          <p:nvPr>
            <p:ph idx="1"/>
          </p:nvPr>
        </p:nvSpPr>
        <p:spPr/>
        <p:txBody>
          <a:bodyPr/>
          <a:lstStyle/>
          <a:p>
            <a:r>
              <a:rPr lang="en-US" dirty="0"/>
              <a:t>3.1.	Identification of Stakeholders  </a:t>
            </a:r>
          </a:p>
          <a:p>
            <a:r>
              <a:rPr lang="en-US" dirty="0"/>
              <a:t>Students</a:t>
            </a:r>
          </a:p>
          <a:p>
            <a:r>
              <a:rPr lang="en-US" dirty="0"/>
              <a:t>Teachers</a:t>
            </a:r>
          </a:p>
          <a:p>
            <a:r>
              <a:rPr lang="en-US" dirty="0"/>
              <a:t>Project Team</a:t>
            </a:r>
          </a:p>
          <a:p>
            <a:r>
              <a:rPr lang="en-US" dirty="0"/>
              <a:t>Investors</a:t>
            </a:r>
          </a:p>
          <a:p>
            <a:endParaRPr lang="en-US" dirty="0"/>
          </a:p>
          <a:p>
            <a:endParaRPr lang="en-IN" dirty="0"/>
          </a:p>
        </p:txBody>
      </p:sp>
      <p:graphicFrame>
        <p:nvGraphicFramePr>
          <p:cNvPr id="5" name="Table 4">
            <a:extLst>
              <a:ext uri="{FF2B5EF4-FFF2-40B4-BE49-F238E27FC236}">
                <a16:creationId xmlns:a16="http://schemas.microsoft.com/office/drawing/2014/main" id="{4E70CF72-2577-4193-910B-89FB50822757}"/>
              </a:ext>
            </a:extLst>
          </p:cNvPr>
          <p:cNvGraphicFramePr/>
          <p:nvPr>
            <p:extLst>
              <p:ext uri="{D42A27DB-BD31-4B8C-83A1-F6EECF244321}">
                <p14:modId xmlns:p14="http://schemas.microsoft.com/office/powerpoint/2010/main" val="3177238501"/>
              </p:ext>
            </p:extLst>
          </p:nvPr>
        </p:nvGraphicFramePr>
        <p:xfrm>
          <a:off x="5357744" y="2353741"/>
          <a:ext cx="6489700" cy="3695423"/>
        </p:xfrm>
        <a:graphic>
          <a:graphicData uri="http://schemas.openxmlformats.org/drawingml/2006/table">
            <a:tbl>
              <a:tblPr firstRow="1" firstCol="1" bandRow="1">
                <a:tableStyleId>{5C22544A-7EE6-4342-B048-85BDC9FD1C3A}</a:tableStyleId>
              </a:tblPr>
              <a:tblGrid>
                <a:gridCol w="1319509">
                  <a:extLst>
                    <a:ext uri="{9D8B030D-6E8A-4147-A177-3AD203B41FA5}">
                      <a16:colId xmlns:a16="http://schemas.microsoft.com/office/drawing/2014/main" val="2259982553"/>
                    </a:ext>
                  </a:extLst>
                </a:gridCol>
                <a:gridCol w="1211664">
                  <a:extLst>
                    <a:ext uri="{9D8B030D-6E8A-4147-A177-3AD203B41FA5}">
                      <a16:colId xmlns:a16="http://schemas.microsoft.com/office/drawing/2014/main" val="3333822447"/>
                    </a:ext>
                  </a:extLst>
                </a:gridCol>
                <a:gridCol w="1319509">
                  <a:extLst>
                    <a:ext uri="{9D8B030D-6E8A-4147-A177-3AD203B41FA5}">
                      <a16:colId xmlns:a16="http://schemas.microsoft.com/office/drawing/2014/main" val="3213923235"/>
                    </a:ext>
                  </a:extLst>
                </a:gridCol>
                <a:gridCol w="1319509">
                  <a:extLst>
                    <a:ext uri="{9D8B030D-6E8A-4147-A177-3AD203B41FA5}">
                      <a16:colId xmlns:a16="http://schemas.microsoft.com/office/drawing/2014/main" val="2506662671"/>
                    </a:ext>
                  </a:extLst>
                </a:gridCol>
                <a:gridCol w="1319509">
                  <a:extLst>
                    <a:ext uri="{9D8B030D-6E8A-4147-A177-3AD203B41FA5}">
                      <a16:colId xmlns:a16="http://schemas.microsoft.com/office/drawing/2014/main" val="935877029"/>
                    </a:ext>
                  </a:extLst>
                </a:gridCol>
              </a:tblGrid>
              <a:tr h="529208">
                <a:tc>
                  <a:txBody>
                    <a:bodyPr/>
                    <a:lstStyle/>
                    <a:p>
                      <a:pPr marL="82296" algn="l" fontAlgn="t">
                        <a:lnSpc>
                          <a:spcPct val="107000"/>
                        </a:lnSpc>
                        <a:spcBef>
                          <a:spcPts val="0"/>
                        </a:spcBef>
                        <a:spcAft>
                          <a:spcPts val="800"/>
                        </a:spcAft>
                      </a:pPr>
                      <a:r>
                        <a:rPr lang="en-IN" sz="1100" u="none" strike="noStrike">
                          <a:effectLst/>
                        </a:rPr>
                        <a:t>Stakeholder Name </a:t>
                      </a:r>
                      <a:endParaRPr lang="en-IN" sz="1800" b="0" i="0" u="none" strike="noStrike">
                        <a:effectLst/>
                        <a:latin typeface="Arial" panose="020B0604020202020204" pitchFamily="34" charset="0"/>
                      </a:endParaRPr>
                    </a:p>
                  </a:txBody>
                  <a:tcPr marL="6350" marR="73025" marT="23495" marB="0"/>
                </a:tc>
                <a:tc>
                  <a:txBody>
                    <a:bodyPr/>
                    <a:lstStyle/>
                    <a:p>
                      <a:pPr marL="82296" algn="l" fontAlgn="t">
                        <a:lnSpc>
                          <a:spcPct val="107000"/>
                        </a:lnSpc>
                        <a:spcBef>
                          <a:spcPts val="0"/>
                        </a:spcBef>
                        <a:spcAft>
                          <a:spcPts val="800"/>
                        </a:spcAft>
                      </a:pPr>
                      <a:r>
                        <a:rPr lang="en-IN" sz="1100" u="none" strike="noStrike">
                          <a:effectLst/>
                        </a:rPr>
                        <a:t>Activity / Area / Phase </a:t>
                      </a:r>
                      <a:endParaRPr lang="en-IN" sz="1800" b="0" i="0" u="none" strike="noStrike">
                        <a:effectLst/>
                        <a:latin typeface="Arial" panose="020B0604020202020204" pitchFamily="34" charset="0"/>
                      </a:endParaRPr>
                    </a:p>
                  </a:txBody>
                  <a:tcPr marL="6350" marR="73025" marT="23495" marB="0"/>
                </a:tc>
                <a:tc>
                  <a:txBody>
                    <a:bodyPr/>
                    <a:lstStyle/>
                    <a:p>
                      <a:pPr marL="82296" algn="l" fontAlgn="t">
                        <a:lnSpc>
                          <a:spcPct val="107000"/>
                        </a:lnSpc>
                        <a:spcBef>
                          <a:spcPts val="0"/>
                        </a:spcBef>
                        <a:spcAft>
                          <a:spcPts val="800"/>
                        </a:spcAft>
                      </a:pPr>
                      <a:r>
                        <a:rPr lang="en-IN" sz="1100" u="none" strike="noStrike" dirty="0">
                          <a:effectLst/>
                        </a:rPr>
                        <a:t>Interest </a:t>
                      </a:r>
                      <a:endParaRPr lang="en-IN" sz="1800" b="0" i="0" u="none" strike="noStrike" dirty="0">
                        <a:effectLst/>
                        <a:latin typeface="Arial" panose="020B0604020202020204" pitchFamily="34" charset="0"/>
                      </a:endParaRPr>
                    </a:p>
                  </a:txBody>
                  <a:tcPr marL="6350" marR="73025" marT="23495" marB="0"/>
                </a:tc>
                <a:tc>
                  <a:txBody>
                    <a:bodyPr/>
                    <a:lstStyle/>
                    <a:p>
                      <a:pPr marL="82296" algn="l" fontAlgn="t">
                        <a:lnSpc>
                          <a:spcPct val="107000"/>
                        </a:lnSpc>
                        <a:spcBef>
                          <a:spcPts val="0"/>
                        </a:spcBef>
                        <a:spcAft>
                          <a:spcPts val="800"/>
                        </a:spcAft>
                      </a:pPr>
                      <a:r>
                        <a:rPr lang="en-IN" sz="1100" u="none" strike="noStrike">
                          <a:effectLst/>
                        </a:rPr>
                        <a:t>Influence </a:t>
                      </a:r>
                      <a:endParaRPr lang="en-IN" sz="1800" b="0" i="0" u="none" strike="noStrike">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a:effectLst/>
                        </a:rPr>
                        <a:t>Priority (High / </a:t>
                      </a:r>
                      <a:endParaRPr lang="en-IN" sz="1800" u="none" strike="noStrike">
                        <a:effectLst/>
                      </a:endParaRPr>
                    </a:p>
                    <a:p>
                      <a:pPr algn="l" fontAlgn="t">
                        <a:lnSpc>
                          <a:spcPct val="107000"/>
                        </a:lnSpc>
                        <a:spcBef>
                          <a:spcPts val="0"/>
                        </a:spcBef>
                        <a:spcAft>
                          <a:spcPts val="800"/>
                        </a:spcAft>
                      </a:pPr>
                      <a:r>
                        <a:rPr lang="en-IN" sz="1100" u="none" strike="noStrike">
                          <a:effectLst/>
                        </a:rPr>
                        <a:t>Medium/Low) </a:t>
                      </a:r>
                      <a:endParaRPr lang="en-IN" sz="1800" b="0" i="0" u="none" strike="noStrike">
                        <a:effectLst/>
                        <a:latin typeface="Arial" panose="020B0604020202020204" pitchFamily="34" charset="0"/>
                      </a:endParaRPr>
                    </a:p>
                  </a:txBody>
                  <a:tcPr marL="6350" marR="73025" marT="23495" marB="0"/>
                </a:tc>
                <a:extLst>
                  <a:ext uri="{0D108BD9-81ED-4DB2-BD59-A6C34878D82A}">
                    <a16:rowId xmlns:a16="http://schemas.microsoft.com/office/drawing/2014/main" val="2669471719"/>
                  </a:ext>
                </a:extLst>
              </a:tr>
              <a:tr h="221894">
                <a:tc rowSpan="2">
                  <a:txBody>
                    <a:bodyPr/>
                    <a:lstStyle/>
                    <a:p>
                      <a:pPr marL="82296" algn="l" fontAlgn="t">
                        <a:lnSpc>
                          <a:spcPct val="107000"/>
                        </a:lnSpc>
                        <a:spcBef>
                          <a:spcPts val="0"/>
                        </a:spcBef>
                        <a:spcAft>
                          <a:spcPts val="800"/>
                        </a:spcAft>
                      </a:pPr>
                      <a:r>
                        <a:rPr lang="en-US" sz="1100" b="0" i="0" u="none" strike="noStrike" dirty="0">
                          <a:effectLst/>
                          <a:latin typeface="Arial" panose="020B0604020202020204" pitchFamily="34" charset="0"/>
                        </a:rPr>
                        <a:t>S</a:t>
                      </a:r>
                      <a:r>
                        <a:rPr lang="en-IN" sz="1100" b="0" i="0" u="none" strike="noStrike" dirty="0" err="1">
                          <a:effectLst/>
                          <a:latin typeface="Arial" panose="020B0604020202020204" pitchFamily="34" charset="0"/>
                        </a:rPr>
                        <a:t>tudents</a:t>
                      </a:r>
                      <a:endParaRPr lang="en-IN" sz="1800" b="0" i="0" u="none" strike="noStrike" dirty="0">
                        <a:effectLst/>
                        <a:latin typeface="Arial" panose="020B0604020202020204" pitchFamily="34" charset="0"/>
                      </a:endParaRPr>
                    </a:p>
                  </a:txBody>
                  <a:tcPr marL="6350" marR="73025" marT="23495" marB="0"/>
                </a:tc>
                <a:tc rowSpan="2">
                  <a:txBody>
                    <a:bodyPr/>
                    <a:lstStyle/>
                    <a:p>
                      <a:pPr marL="82296" algn="l" fontAlgn="t">
                        <a:lnSpc>
                          <a:spcPct val="107000"/>
                        </a:lnSpc>
                        <a:spcBef>
                          <a:spcPts val="0"/>
                        </a:spcBef>
                        <a:spcAft>
                          <a:spcPts val="800"/>
                        </a:spcAft>
                      </a:pPr>
                      <a:r>
                        <a:rPr lang="en-US" sz="1100" u="none" strike="noStrike" dirty="0">
                          <a:effectLst/>
                        </a:rPr>
                        <a:t>Making profiles and using the website, sending feedback </a:t>
                      </a:r>
                      <a:endParaRPr lang="en-US" sz="18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 </a:t>
                      </a:r>
                      <a:endParaRPr lang="en-IN" sz="18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a:effectLst/>
                        </a:rPr>
                        <a:t> </a:t>
                      </a:r>
                      <a:endParaRPr lang="en-IN" sz="1800" b="0" i="0" u="none" strike="noStrike">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a:effectLst/>
                        </a:rPr>
                        <a:t> </a:t>
                      </a:r>
                      <a:endParaRPr lang="en-IN" sz="1800" b="0" i="0" u="none" strike="noStrike">
                        <a:effectLst/>
                        <a:latin typeface="Arial" panose="020B0604020202020204" pitchFamily="34" charset="0"/>
                      </a:endParaRPr>
                    </a:p>
                  </a:txBody>
                  <a:tcPr marL="6350" marR="73025" marT="23495" marB="0"/>
                </a:tc>
                <a:extLst>
                  <a:ext uri="{0D108BD9-81ED-4DB2-BD59-A6C34878D82A}">
                    <a16:rowId xmlns:a16="http://schemas.microsoft.com/office/drawing/2014/main" val="646936143"/>
                  </a:ext>
                </a:extLst>
              </a:tr>
              <a:tr h="784785">
                <a:tc vMerge="1">
                  <a:txBody>
                    <a:bodyPr/>
                    <a:lstStyle/>
                    <a:p>
                      <a:endParaRPr lang="en-IN"/>
                    </a:p>
                  </a:txBody>
                  <a:tcPr/>
                </a:tc>
                <a:tc vMerge="1">
                  <a:txBody>
                    <a:bodyPr/>
                    <a:lstStyle/>
                    <a:p>
                      <a:endParaRPr lang="en-IN"/>
                    </a:p>
                  </a:txBody>
                  <a:tcPr/>
                </a:tc>
                <a:tc>
                  <a:txBody>
                    <a:bodyPr/>
                    <a:lstStyle/>
                    <a:p>
                      <a:pPr marL="82296" algn="l" fontAlgn="t">
                        <a:lnSpc>
                          <a:spcPct val="107000"/>
                        </a:lnSpc>
                        <a:spcBef>
                          <a:spcPts val="0"/>
                        </a:spcBef>
                        <a:spcAft>
                          <a:spcPts val="800"/>
                        </a:spcAft>
                      </a:pPr>
                      <a:r>
                        <a:rPr lang="en-IN" sz="1100" u="none" strike="noStrike" dirty="0">
                          <a:effectLst/>
                        </a:rPr>
                        <a:t>High </a:t>
                      </a:r>
                      <a:endParaRPr lang="en-IN" sz="1800" b="0" i="0" u="none" strike="noStrike" dirty="0">
                        <a:effectLst/>
                        <a:latin typeface="Arial" panose="020B0604020202020204" pitchFamily="34" charset="0"/>
                      </a:endParaRPr>
                    </a:p>
                  </a:txBody>
                  <a:tcPr marL="6350" marR="73025" marT="23495" marB="0"/>
                </a:tc>
                <a:tc>
                  <a:txBody>
                    <a:bodyPr/>
                    <a:lstStyle/>
                    <a:p>
                      <a:pPr marL="82296" algn="l" fontAlgn="t">
                        <a:lnSpc>
                          <a:spcPct val="107000"/>
                        </a:lnSpc>
                        <a:spcBef>
                          <a:spcPts val="0"/>
                        </a:spcBef>
                        <a:spcAft>
                          <a:spcPts val="800"/>
                        </a:spcAft>
                      </a:pPr>
                      <a:r>
                        <a:rPr lang="en-IN" sz="1100" u="none" strike="noStrike">
                          <a:effectLst/>
                        </a:rPr>
                        <a:t>High</a:t>
                      </a:r>
                      <a:endParaRPr lang="en-IN" sz="1800" b="0" i="0" u="none" strike="noStrike">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b="0" i="0" u="none" strike="noStrike" dirty="0">
                          <a:effectLst/>
                          <a:latin typeface="Arial" panose="020B0604020202020204" pitchFamily="34" charset="0"/>
                        </a:rPr>
                        <a:t>2</a:t>
                      </a:r>
                      <a:endParaRPr lang="en-IN" sz="1800" b="0" i="0" u="none" strike="noStrike" dirty="0">
                        <a:effectLst/>
                        <a:latin typeface="Arial" panose="020B0604020202020204" pitchFamily="34" charset="0"/>
                      </a:endParaRPr>
                    </a:p>
                  </a:txBody>
                  <a:tcPr marL="6350" marR="73025" marT="23495" marB="0"/>
                </a:tc>
                <a:extLst>
                  <a:ext uri="{0D108BD9-81ED-4DB2-BD59-A6C34878D82A}">
                    <a16:rowId xmlns:a16="http://schemas.microsoft.com/office/drawing/2014/main" val="906280796"/>
                  </a:ext>
                </a:extLst>
              </a:tr>
              <a:tr h="761160">
                <a:tc>
                  <a:txBody>
                    <a:bodyPr/>
                    <a:lstStyle/>
                    <a:p>
                      <a:pPr algn="l" fontAlgn="t">
                        <a:lnSpc>
                          <a:spcPct val="107000"/>
                        </a:lnSpc>
                        <a:spcBef>
                          <a:spcPts val="0"/>
                        </a:spcBef>
                        <a:spcAft>
                          <a:spcPts val="800"/>
                        </a:spcAft>
                      </a:pPr>
                      <a:r>
                        <a:rPr lang="en-IN" sz="1100" u="none" strike="noStrike" dirty="0">
                          <a:effectLst/>
                        </a:rPr>
                        <a:t> </a:t>
                      </a:r>
                      <a:r>
                        <a:rPr lang="en-IN" sz="1100" b="0" i="0" u="none" strike="noStrike" dirty="0">
                          <a:effectLst/>
                          <a:latin typeface="Arial" panose="020B0604020202020204" pitchFamily="34" charset="0"/>
                        </a:rPr>
                        <a:t>Teachers</a:t>
                      </a:r>
                    </a:p>
                    <a:p>
                      <a:pPr algn="l" fontAlgn="t">
                        <a:lnSpc>
                          <a:spcPct val="107000"/>
                        </a:lnSpc>
                        <a:spcBef>
                          <a:spcPts val="0"/>
                        </a:spcBef>
                        <a:spcAft>
                          <a:spcPts val="800"/>
                        </a:spcAft>
                      </a:pPr>
                      <a:endParaRPr lang="en-IN" sz="1800" b="0" i="0" u="none" strike="noStrike" dirty="0">
                        <a:effectLst/>
                        <a:latin typeface="Arial" panose="020B0604020202020204" pitchFamily="34" charset="0"/>
                      </a:endParaRPr>
                    </a:p>
                  </a:txBody>
                  <a:tcPr marL="6350" marR="73025" marT="23495" marB="0"/>
                </a:tc>
                <a:tc>
                  <a:txBody>
                    <a:bodyPr/>
                    <a:lstStyle/>
                    <a:p>
                      <a:pPr marL="0" marR="0" lvl="0" indent="0" algn="l" defTabSz="914400" rtl="0" eaLnBrk="1" fontAlgn="t" latinLnBrk="0" hangingPunct="1">
                        <a:lnSpc>
                          <a:spcPct val="107000"/>
                        </a:lnSpc>
                        <a:spcBef>
                          <a:spcPts val="0"/>
                        </a:spcBef>
                        <a:spcAft>
                          <a:spcPts val="800"/>
                        </a:spcAft>
                        <a:buClrTx/>
                        <a:buSzTx/>
                        <a:buFontTx/>
                        <a:buNone/>
                        <a:tabLst/>
                        <a:defRPr/>
                      </a:pPr>
                      <a:r>
                        <a:rPr lang="en-IN" sz="1100" u="none" strike="noStrike" dirty="0">
                          <a:effectLst/>
                        </a:rPr>
                        <a:t> </a:t>
                      </a:r>
                      <a:r>
                        <a:rPr lang="en-US" sz="1100" u="none" strike="noStrike" dirty="0">
                          <a:effectLst/>
                        </a:rPr>
                        <a:t>Making profiles and using the website, sending feedback </a:t>
                      </a:r>
                      <a:endParaRPr lang="en-US" sz="11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  Low</a:t>
                      </a:r>
                      <a:endParaRPr lang="en-IN" sz="18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  High</a:t>
                      </a:r>
                      <a:endParaRPr lang="en-IN" sz="18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 3</a:t>
                      </a:r>
                      <a:endParaRPr lang="en-IN" sz="1800" b="0" i="0" u="none" strike="noStrike" dirty="0">
                        <a:effectLst/>
                        <a:latin typeface="Arial" panose="020B0604020202020204" pitchFamily="34" charset="0"/>
                      </a:endParaRPr>
                    </a:p>
                  </a:txBody>
                  <a:tcPr marL="6350" marR="73025" marT="23495" marB="0"/>
                </a:tc>
                <a:extLst>
                  <a:ext uri="{0D108BD9-81ED-4DB2-BD59-A6C34878D82A}">
                    <a16:rowId xmlns:a16="http://schemas.microsoft.com/office/drawing/2014/main" val="988812851"/>
                  </a:ext>
                </a:extLst>
              </a:tr>
              <a:tr h="221894">
                <a:tc rowSpan="2">
                  <a:txBody>
                    <a:bodyPr/>
                    <a:lstStyle/>
                    <a:p>
                      <a:pPr marL="82296" algn="l" fontAlgn="t">
                        <a:lnSpc>
                          <a:spcPct val="107000"/>
                        </a:lnSpc>
                        <a:spcBef>
                          <a:spcPts val="0"/>
                        </a:spcBef>
                        <a:spcAft>
                          <a:spcPts val="800"/>
                        </a:spcAft>
                      </a:pPr>
                      <a:r>
                        <a:rPr lang="en-IN" sz="1100" u="none" strike="noStrike" dirty="0">
                          <a:effectLst/>
                        </a:rPr>
                        <a:t>Project team </a:t>
                      </a:r>
                      <a:endParaRPr lang="en-IN" sz="1800" b="0" i="0" u="none" strike="noStrike" dirty="0">
                        <a:effectLst/>
                        <a:latin typeface="Arial" panose="020B0604020202020204" pitchFamily="34" charset="0"/>
                      </a:endParaRPr>
                    </a:p>
                  </a:txBody>
                  <a:tcPr marL="6350" marR="73025" marT="23495" marB="0"/>
                </a:tc>
                <a:tc rowSpan="2">
                  <a:txBody>
                    <a:bodyPr/>
                    <a:lstStyle/>
                    <a:p>
                      <a:pPr marL="82296" algn="l" fontAlgn="t">
                        <a:lnSpc>
                          <a:spcPct val="107000"/>
                        </a:lnSpc>
                        <a:spcBef>
                          <a:spcPts val="0"/>
                        </a:spcBef>
                        <a:spcAft>
                          <a:spcPts val="800"/>
                        </a:spcAft>
                      </a:pPr>
                      <a:r>
                        <a:rPr lang="en-IN" sz="1100" u="none" strike="noStrike">
                          <a:effectLst/>
                        </a:rPr>
                        <a:t>Development, testing and release.  </a:t>
                      </a:r>
                      <a:endParaRPr lang="en-IN" sz="1800" b="0" i="0" u="none" strike="noStrike">
                        <a:effectLst/>
                        <a:latin typeface="Arial" panose="020B0604020202020204" pitchFamily="34" charset="0"/>
                      </a:endParaRPr>
                    </a:p>
                  </a:txBody>
                  <a:tcPr marL="6350" marR="73025" marT="23495" marB="0"/>
                </a:tc>
                <a:tc rowSpan="2">
                  <a:txBody>
                    <a:bodyPr/>
                    <a:lstStyle/>
                    <a:p>
                      <a:pPr marL="82296" algn="l" fontAlgn="t">
                        <a:lnSpc>
                          <a:spcPct val="107000"/>
                        </a:lnSpc>
                        <a:spcBef>
                          <a:spcPts val="0"/>
                        </a:spcBef>
                        <a:spcAft>
                          <a:spcPts val="800"/>
                        </a:spcAft>
                      </a:pPr>
                      <a:r>
                        <a:rPr lang="en-IN" sz="1100" u="none" strike="noStrike" dirty="0">
                          <a:effectLst/>
                        </a:rPr>
                        <a:t>High  </a:t>
                      </a:r>
                      <a:endParaRPr lang="en-IN" sz="1800" b="0" i="0" u="none" strike="noStrike" dirty="0">
                        <a:effectLst/>
                        <a:latin typeface="Arial" panose="020B0604020202020204" pitchFamily="34" charset="0"/>
                      </a:endParaRPr>
                    </a:p>
                  </a:txBody>
                  <a:tcPr marL="6350" marR="73025" marT="23495" marB="0"/>
                </a:tc>
                <a:tc rowSpan="2">
                  <a:txBody>
                    <a:bodyPr/>
                    <a:lstStyle/>
                    <a:p>
                      <a:pPr marL="82296" algn="l" fontAlgn="t">
                        <a:lnSpc>
                          <a:spcPct val="107000"/>
                        </a:lnSpc>
                        <a:spcBef>
                          <a:spcPts val="0"/>
                        </a:spcBef>
                        <a:spcAft>
                          <a:spcPts val="800"/>
                        </a:spcAft>
                      </a:pPr>
                      <a:r>
                        <a:rPr lang="en-IN" sz="1100" u="none" strike="noStrike">
                          <a:effectLst/>
                        </a:rPr>
                        <a:t>Low  </a:t>
                      </a:r>
                      <a:endParaRPr lang="en-IN" sz="1800" b="0" i="0" u="none" strike="noStrike">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4</a:t>
                      </a:r>
                      <a:endParaRPr lang="en-IN" sz="1800" b="0" i="0" u="none" strike="noStrike" dirty="0">
                        <a:effectLst/>
                        <a:latin typeface="Arial" panose="020B0604020202020204" pitchFamily="34" charset="0"/>
                      </a:endParaRPr>
                    </a:p>
                  </a:txBody>
                  <a:tcPr marL="6350" marR="73025" marT="23495" marB="0"/>
                </a:tc>
                <a:extLst>
                  <a:ext uri="{0D108BD9-81ED-4DB2-BD59-A6C34878D82A}">
                    <a16:rowId xmlns:a16="http://schemas.microsoft.com/office/drawing/2014/main" val="1418337765"/>
                  </a:ext>
                </a:extLst>
              </a:tr>
              <a:tr h="588241">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07000"/>
                        </a:lnSpc>
                        <a:spcBef>
                          <a:spcPts val="0"/>
                        </a:spcBef>
                        <a:spcAft>
                          <a:spcPts val="800"/>
                        </a:spcAft>
                      </a:pPr>
                      <a:r>
                        <a:rPr lang="en-IN" sz="1100" u="none" strike="noStrike" dirty="0">
                          <a:effectLst/>
                        </a:rPr>
                        <a:t> </a:t>
                      </a:r>
                      <a:endParaRPr lang="en-IN" sz="1800" b="0" i="0" u="none" strike="noStrike" dirty="0">
                        <a:effectLst/>
                        <a:latin typeface="Arial" panose="020B0604020202020204" pitchFamily="34" charset="0"/>
                      </a:endParaRPr>
                    </a:p>
                  </a:txBody>
                  <a:tcPr marL="6350" marR="73025" marT="23495" marB="0"/>
                </a:tc>
                <a:extLst>
                  <a:ext uri="{0D108BD9-81ED-4DB2-BD59-A6C34878D82A}">
                    <a16:rowId xmlns:a16="http://schemas.microsoft.com/office/drawing/2014/main" val="2245750799"/>
                  </a:ext>
                </a:extLst>
              </a:tr>
              <a:tr h="588241">
                <a:tc>
                  <a:txBody>
                    <a:bodyPr/>
                    <a:lstStyle/>
                    <a:p>
                      <a:pPr marL="82296" algn="l" fontAlgn="t">
                        <a:lnSpc>
                          <a:spcPct val="107000"/>
                        </a:lnSpc>
                        <a:spcBef>
                          <a:spcPts val="0"/>
                        </a:spcBef>
                        <a:spcAft>
                          <a:spcPts val="800"/>
                        </a:spcAft>
                      </a:pPr>
                      <a:r>
                        <a:rPr lang="en-IN" sz="1400" b="0" i="0" u="none" strike="noStrike" dirty="0">
                          <a:effectLst/>
                          <a:latin typeface="Arial" panose="020B0604020202020204" pitchFamily="34" charset="0"/>
                        </a:rPr>
                        <a:t>Investors</a:t>
                      </a:r>
                    </a:p>
                  </a:txBody>
                  <a:tcPr marL="6350" marR="73025" marT="23495" marB="0"/>
                </a:tc>
                <a:tc>
                  <a:txBody>
                    <a:bodyPr/>
                    <a:lstStyle/>
                    <a:p>
                      <a:pPr marL="82296" algn="l" fontAlgn="t">
                        <a:lnSpc>
                          <a:spcPct val="107000"/>
                        </a:lnSpc>
                        <a:spcBef>
                          <a:spcPts val="0"/>
                        </a:spcBef>
                        <a:spcAft>
                          <a:spcPts val="800"/>
                        </a:spcAft>
                      </a:pPr>
                      <a:r>
                        <a:rPr lang="en-IN" sz="1200" b="0" i="0" u="none" strike="noStrike" dirty="0">
                          <a:effectLst/>
                          <a:latin typeface="Arial" panose="020B0604020202020204" pitchFamily="34" charset="0"/>
                        </a:rPr>
                        <a:t>Investing in new ideas</a:t>
                      </a:r>
                    </a:p>
                  </a:txBody>
                  <a:tcPr marL="6350" marR="73025" marT="23495" marB="0"/>
                </a:tc>
                <a:tc>
                  <a:txBody>
                    <a:bodyPr/>
                    <a:lstStyle/>
                    <a:p>
                      <a:pPr marL="82296" algn="l" fontAlgn="t">
                        <a:lnSpc>
                          <a:spcPct val="107000"/>
                        </a:lnSpc>
                        <a:spcBef>
                          <a:spcPts val="0"/>
                        </a:spcBef>
                        <a:spcAft>
                          <a:spcPts val="800"/>
                        </a:spcAft>
                      </a:pPr>
                      <a:r>
                        <a:rPr lang="en-IN" sz="1200" b="0" i="0" u="none" strike="noStrike" dirty="0">
                          <a:effectLst/>
                          <a:latin typeface="Arial" panose="020B0604020202020204" pitchFamily="34" charset="0"/>
                        </a:rPr>
                        <a:t>High</a:t>
                      </a:r>
                    </a:p>
                  </a:txBody>
                  <a:tcPr marL="6350" marR="73025" marT="23495" marB="0"/>
                </a:tc>
                <a:tc>
                  <a:txBody>
                    <a:bodyPr/>
                    <a:lstStyle/>
                    <a:p>
                      <a:pPr marL="82296" algn="l" fontAlgn="t">
                        <a:lnSpc>
                          <a:spcPct val="107000"/>
                        </a:lnSpc>
                        <a:spcBef>
                          <a:spcPts val="0"/>
                        </a:spcBef>
                        <a:spcAft>
                          <a:spcPts val="800"/>
                        </a:spcAft>
                      </a:pPr>
                      <a:r>
                        <a:rPr lang="en-IN" sz="1200" b="0" i="0" u="none" strike="noStrike" dirty="0">
                          <a:effectLst/>
                          <a:latin typeface="Arial" panose="020B0604020202020204" pitchFamily="34" charset="0"/>
                        </a:rPr>
                        <a:t>High</a:t>
                      </a:r>
                    </a:p>
                  </a:txBody>
                  <a:tcPr marL="6350" marR="73025" marT="23495" marB="0"/>
                </a:tc>
                <a:tc>
                  <a:txBody>
                    <a:bodyPr/>
                    <a:lstStyle/>
                    <a:p>
                      <a:pPr algn="l" fontAlgn="t">
                        <a:lnSpc>
                          <a:spcPct val="107000"/>
                        </a:lnSpc>
                        <a:spcBef>
                          <a:spcPts val="0"/>
                        </a:spcBef>
                        <a:spcAft>
                          <a:spcPts val="800"/>
                        </a:spcAft>
                      </a:pPr>
                      <a:r>
                        <a:rPr lang="en-IN" sz="1200" b="0" i="0" u="none" strike="noStrike" dirty="0">
                          <a:effectLst/>
                          <a:latin typeface="Arial" panose="020B0604020202020204" pitchFamily="34" charset="0"/>
                        </a:rPr>
                        <a:t>1</a:t>
                      </a:r>
                    </a:p>
                  </a:txBody>
                  <a:tcPr marL="6350" marR="73025" marT="23495" marB="0"/>
                </a:tc>
                <a:extLst>
                  <a:ext uri="{0D108BD9-81ED-4DB2-BD59-A6C34878D82A}">
                    <a16:rowId xmlns:a16="http://schemas.microsoft.com/office/drawing/2014/main" val="3435536185"/>
                  </a:ext>
                </a:extLst>
              </a:tr>
            </a:tbl>
          </a:graphicData>
        </a:graphic>
      </p:graphicFrame>
    </p:spTree>
    <p:extLst>
      <p:ext uri="{BB962C8B-B14F-4D97-AF65-F5344CB8AC3E}">
        <p14:creationId xmlns:p14="http://schemas.microsoft.com/office/powerpoint/2010/main" val="260842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62DF-20D4-4D7E-A07F-B504D8D5BAD4}"/>
              </a:ext>
            </a:extLst>
          </p:cNvPr>
          <p:cNvSpPr>
            <a:spLocks noGrp="1"/>
          </p:cNvSpPr>
          <p:nvPr>
            <p:ph type="title"/>
          </p:nvPr>
        </p:nvSpPr>
        <p:spPr/>
        <p:txBody>
          <a:bodyPr>
            <a:normAutofit fontScale="90000"/>
          </a:bodyPr>
          <a:lstStyle/>
          <a:p>
            <a:r>
              <a:rPr lang="en-IN" dirty="0"/>
              <a:t>Communication Plan for Stakeholders </a:t>
            </a:r>
          </a:p>
        </p:txBody>
      </p:sp>
      <p:sp>
        <p:nvSpPr>
          <p:cNvPr id="3" name="Content Placeholder 2">
            <a:extLst>
              <a:ext uri="{FF2B5EF4-FFF2-40B4-BE49-F238E27FC236}">
                <a16:creationId xmlns:a16="http://schemas.microsoft.com/office/drawing/2014/main" id="{64624660-4376-4372-B899-62861B15BBCF}"/>
              </a:ext>
            </a:extLst>
          </p:cNvPr>
          <p:cNvSpPr>
            <a:spLocks noGrp="1"/>
          </p:cNvSpPr>
          <p:nvPr>
            <p:ph idx="1"/>
          </p:nvPr>
        </p:nvSpPr>
        <p:spPr/>
        <p:txBody>
          <a:bodyPr/>
          <a:lstStyle/>
          <a:p>
            <a:pPr marL="342900" lvl="0" indent="-342900">
              <a:lnSpc>
                <a:spcPct val="300000"/>
              </a:lnSpc>
              <a:spcAft>
                <a:spcPts val="1440"/>
              </a:spcAft>
              <a:buFont typeface="Symbol" panose="05050102010706020507" pitchFamily="18" charset="2"/>
              <a:buChar char=""/>
            </a:pPr>
            <a:r>
              <a:rPr lang="en-IN" sz="2400" dirty="0">
                <a:solidFill>
                  <a:srgbClr val="000000"/>
                </a:solidFill>
                <a:effectLst/>
                <a:latin typeface="Calibri" panose="020F0502020204030204" pitchFamily="34" charset="0"/>
                <a:ea typeface="Calibri" panose="020F0502020204030204" pitchFamily="34" charset="0"/>
              </a:rPr>
              <a:t>Releasing of the first version of the website for testing</a:t>
            </a:r>
          </a:p>
          <a:p>
            <a:pPr marL="342900" lvl="0" indent="-342900">
              <a:lnSpc>
                <a:spcPct val="300000"/>
              </a:lnSpc>
              <a:spcAft>
                <a:spcPts val="1440"/>
              </a:spcAft>
              <a:buFont typeface="Symbol" panose="05050102010706020507" pitchFamily="18" charset="2"/>
              <a:buChar char=""/>
            </a:pPr>
            <a:r>
              <a:rPr lang="en-IN" sz="2400" dirty="0">
                <a:solidFill>
                  <a:srgbClr val="000000"/>
                </a:solidFill>
                <a:effectLst/>
                <a:latin typeface="Calibri" panose="020F0502020204030204" pitchFamily="34" charset="0"/>
                <a:ea typeface="Calibri" panose="020F0502020204030204" pitchFamily="34" charset="0"/>
              </a:rPr>
              <a:t>Working on the feedback and improving the website</a:t>
            </a:r>
          </a:p>
          <a:p>
            <a:endParaRPr lang="en-IN" dirty="0"/>
          </a:p>
        </p:txBody>
      </p:sp>
    </p:spTree>
    <p:extLst>
      <p:ext uri="{BB962C8B-B14F-4D97-AF65-F5344CB8AC3E}">
        <p14:creationId xmlns:p14="http://schemas.microsoft.com/office/powerpoint/2010/main" val="2350351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76</TotalTime>
  <Words>1473</Words>
  <Application>Microsoft Office PowerPoint</Application>
  <PresentationFormat>Widescreen</PresentationFormat>
  <Paragraphs>446</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Century Gothic</vt:lpstr>
      <vt:lpstr>Garamond</vt:lpstr>
      <vt:lpstr>Symbol</vt:lpstr>
      <vt:lpstr>Savon</vt:lpstr>
      <vt:lpstr>SRM Connect</vt:lpstr>
      <vt:lpstr>What is SRM Connect?</vt:lpstr>
      <vt:lpstr>The Problem</vt:lpstr>
      <vt:lpstr>Our Application</vt:lpstr>
      <vt:lpstr>Executive Summary </vt:lpstr>
      <vt:lpstr>Selection of Methodology </vt:lpstr>
      <vt:lpstr>Roles and Methods </vt:lpstr>
      <vt:lpstr>Stakeholder Management </vt:lpstr>
      <vt:lpstr>Communication Plan for Stakeholders </vt:lpstr>
      <vt:lpstr>Project Scope </vt:lpstr>
      <vt:lpstr>Epics </vt:lpstr>
      <vt:lpstr>Functional Requirements </vt:lpstr>
      <vt:lpstr>Non-Functional Requirements </vt:lpstr>
      <vt:lpstr>Infrastructure Requirements  </vt:lpstr>
      <vt:lpstr>User Story</vt:lpstr>
      <vt:lpstr>Project Management Plan </vt:lpstr>
      <vt:lpstr>Project Management Plan </vt:lpstr>
      <vt:lpstr>Effort and Cost Estimation</vt:lpstr>
      <vt:lpstr>Infrastructure/Resource Cost</vt:lpstr>
      <vt:lpstr>Maintenance and Support Cost</vt:lpstr>
      <vt:lpstr>Identification Team members </vt:lpstr>
      <vt:lpstr>List (Describe) Register </vt:lpstr>
      <vt:lpstr>Managing Risk</vt:lpstr>
      <vt:lpstr>Use Case Diagram </vt:lpstr>
      <vt:lpstr>DFD Diagram (process) </vt:lpstr>
      <vt:lpstr>Class Diagram (Applied For OOPS based Project)</vt:lpstr>
      <vt:lpstr>Collaboration Diagram </vt:lpstr>
      <vt:lpstr>State Diagram</vt:lpstr>
      <vt:lpstr>Deployment Diagram </vt:lpstr>
      <vt:lpstr>Sample Frontend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SRM Connect</dc:title>
  <dc:creator>Kusum paraag Grandhi</dc:creator>
  <cp:lastModifiedBy>Anant Dev Kapoor</cp:lastModifiedBy>
  <cp:revision>18</cp:revision>
  <dcterms:created xsi:type="dcterms:W3CDTF">2021-02-01T17:29:18Z</dcterms:created>
  <dcterms:modified xsi:type="dcterms:W3CDTF">2023-03-29T15:02:13Z</dcterms:modified>
</cp:coreProperties>
</file>